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89" r:id="rId2"/>
    <p:sldId id="256" r:id="rId3"/>
    <p:sldId id="258" r:id="rId4"/>
    <p:sldId id="260" r:id="rId5"/>
    <p:sldId id="262" r:id="rId6"/>
    <p:sldId id="264" r:id="rId7"/>
    <p:sldId id="265" r:id="rId8"/>
    <p:sldId id="267" r:id="rId9"/>
    <p:sldId id="269" r:id="rId10"/>
    <p:sldId id="270" r:id="rId11"/>
    <p:sldId id="272" r:id="rId12"/>
    <p:sldId id="274" r:id="rId13"/>
    <p:sldId id="275" r:id="rId14"/>
    <p:sldId id="277" r:id="rId15"/>
    <p:sldId id="279" r:id="rId16"/>
    <p:sldId id="280" r:id="rId17"/>
    <p:sldId id="284" r:id="rId18"/>
    <p:sldId id="283" r:id="rId19"/>
    <p:sldId id="286" r:id="rId20"/>
    <p:sldId id="288" r:id="rId21"/>
  </p:sldIdLst>
  <p:sldSz cx="12192000" cy="6858000"/>
  <p:notesSz cx="6797675" cy="9926638"/>
  <p:embeddedFontLst>
    <p:embeddedFont>
      <p:font typeface="Angsana New" panose="02020603050405020304" pitchFamily="18" charset="-34"/>
      <p:regular r:id="rId23"/>
      <p:bold r:id="rId24"/>
      <p:italic r:id="rId25"/>
      <p:boldItalic r:id="rId26"/>
    </p:embeddedFont>
    <p:embeddedFont>
      <p:font typeface="TH SarabunPSK" panose="020B0500040200020003" pitchFamily="34" charset="-34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ordia New" panose="020B0304020202020204" pitchFamily="34" charset="-34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7BC"/>
    <a:srgbClr val="FF9999"/>
    <a:srgbClr val="3333CC"/>
    <a:srgbClr val="FF6699"/>
    <a:srgbClr val="F456D2"/>
    <a:srgbClr val="9966FF"/>
    <a:srgbClr val="660066"/>
    <a:srgbClr val="9999FF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8" d="100"/>
          <a:sy n="68" d="100"/>
        </p:scale>
        <p:origin x="-82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DC004-0936-4035-878B-209F2CCDA73B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9F716-B6F7-4700-BE29-96F996003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1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2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3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6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7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7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5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AF4-547D-4927-95E0-1280D7C0CE7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9821-F14E-401B-BB41-C239D4E20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5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15284" r="21254" b="17331"/>
          <a:stretch/>
        </p:blipFill>
        <p:spPr>
          <a:xfrm>
            <a:off x="4600133" y="221641"/>
            <a:ext cx="7282830" cy="4813826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-18757" y="5064355"/>
            <a:ext cx="12196690" cy="835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" y="284972"/>
            <a:ext cx="3435157" cy="4624651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-31761" y="5176898"/>
            <a:ext cx="12200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การประเมินผลแผนพัฒนามหาวิทยาลัยมหาจุฬาลงกรณราชวิทยาลัย ระยะที่ ๑๒ พ.ศ. ๒๕๖๐ - ๒๕๖๔</a:t>
            </a:r>
            <a:endParaRPr lang="en-US" sz="3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263" y="5866220"/>
            <a:ext cx="6479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ส่วนงาน........................................................</a:t>
            </a:r>
            <a:endParaRPr lang="th-TH" sz="4000" b="1" dirty="0">
              <a:solidFill>
                <a:srgbClr val="33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35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๓ พัฒนางานบริการวิชาการแก่สังคมให้มีคุณภาพ เป็นที่ยอมรับใน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ระดับชาติและนานาชาติ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 ๓.๑ ผลงานการบริการวิชาการแก่สังคมมีคุณภาพ เป็นที่ยอมรับในระดับชาติและนานาชาติ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193504" y="4573105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92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๓ พัฒนางานบริการวิชาการแก่สังคมให้มีคุณภาพ เป็นที่ยอมรับใน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ระดับชาติและนานาชาติ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เป้าประสงค์ที่ ๓.๒ งานบริการวิชาการแก่สังคมบูรณาการกับการเรียนการสอน การวิจัยและทะนุบำรุง</a:t>
              </a:r>
              <a:r>
                <a:rPr lang="th-TH" sz="2000" b="1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ศิลป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วัฒนธรรม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193504" y="4559037"/>
              <a:ext cx="564360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sz="2000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50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๓ พัฒนางานบริการวิชาการแก่สังคมให้มีคุณภาพ เป็นที่ยอมรับใน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ระดับชาติและนานาชาติ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11925132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endPara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สรุป</a:t>
              </a:r>
              <a:r>
                <a: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การประเมิน</a:t>
              </a:r>
              <a:endPara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94413" y="4000504"/>
            <a:ext cx="11925133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แนวทางการแก้ไขและพัฒนา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2386" y="1603713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สรุปผลการประเมินยุทธศาสตร์ที่ ๓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พัฒนางานบริการวิชาการแก่สังคมให้มีคุณภาพ เป็นที่ยอมรับใน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ระดับชาติและนานาชาติ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386" y="4534618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แนวทางพัฒนายุทธศาสตร์ที่ ๓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พัฒนางานบริการวิชาการแก่สังคมให้มีคุณภาพ เป็นที่ยอมรับใน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ระดับชาติและนานาชาติ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2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๔ พัฒนางานส่งเสริมพระพุทธศาสนาและทะนุบำรุงศิลปวัฒนธรรมให้มีคุณภาพ เป็นที่ยอมรับทั้งใน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นานาชาติ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 ๔.๑ ผลงานด้านพระพุทธศาสนาและ</a:t>
              </a:r>
              <a:r>
                <a:rPr lang="th-TH" sz="2000" b="1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ศิลป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วัฒนธรรมมีคุณภาพ เป็นที่ยอมรับในระดับชาติและนานาชาติ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193504" y="4559037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72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๔ พัฒนางานส่งเสริมพระพุทธศาสนาและทะนุบำรุงศิลปวัฒนธรรมให้มีคุณภาพ เป็นที่ยอมรับทั้งใน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นานาชาติ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เป้าประสงค์ที่ ๔.๒ นวัตกรรมด้านพระพุทธศาสนาและ</a:t>
              </a:r>
              <a:r>
                <a:rPr lang="th-TH" sz="2000" b="1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ศิลป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วัฒนธรรมที่เกิดจากการบูรณาการงานส่งเสริมพระพุทธศาสนาและทะนุบำรุง</a:t>
              </a:r>
              <a:r>
                <a:rPr lang="th-TH" sz="2000" b="1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ศิลป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วัฒนธรรมกับการเรียนการสอน การวิจัยและบริการวิชาการแก่สังคม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178908" y="4573105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9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๔ พัฒนางานส่งเสริมพระพุทธศาสนาและทะนุบำรุงศิลปวัฒนธรรมให้มีคุณภาพ เป็นที่ยอมรับทั้งใน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ระดับชาติและนานาชาติ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11925132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สรุป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การประเมิน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94413" y="4000504"/>
            <a:ext cx="11925133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แนวทางการแก้ไขและพัฒนา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2386" y="1603713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สรุปผลการประเมินยุทธศาสตร์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๔ พัฒนางานส่งเสริมพระพุทธศาสนาและทะนุบำรุงศิลปวัฒนธรรมให้มีคุณภาพ เป็นที่ยอมรับทั้งใน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ระดับชาติและนานาชาติ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061" y="4550839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แนวทางพัฒนายุทธศาสตร์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 พัฒนางานส่งเสริมพระพุทธศาสนาและทะนุบำรุงศิลปวัฒนธรรมให้มีคุณภาพ เป็นที่ยอมรับทั้งใน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ระดับชาติและ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นานาชาติ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10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๕ พัฒนาการบริหารจัดการองค์กรเชิงพุทธบูรณาการ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เป้าประสงค์ที่ ๕.๑ การบริหารจัดการองค์กรโดยใช้หลักพระพุทธศาสนาบูรณาการกับการบริหารจัดการสมัยใหม่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208099" y="4573105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91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๕ พัฒนาการบริหารจัดการองค์กรเชิงพุทธบูรณาการ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11925132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endPara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สรุป</a:t>
              </a:r>
              <a:r>
                <a: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การประเมิน</a:t>
              </a:r>
              <a:endPara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94413" y="4000504"/>
            <a:ext cx="11925133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แนวทางการแก้ไขและพัฒนา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2386" y="1589645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สรุปผลการประเมินยุทธศาสตร์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๕ พัฒนาการบริหารจัดการองค์กรเชิงพุทธ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061" y="4519849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แนวทางพัฒนายุทธศาสตร์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 พัฒนาการบริหารจัดการองค์กรเชิงพุทธ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02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92849" y="67158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การวิเคราะห์สภาพแวดล้อมวิทยาเขต/วิทยาลัยสงฆ์.....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SWOT Analysis)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41"/>
          <p:cNvGrpSpPr/>
          <p:nvPr/>
        </p:nvGrpSpPr>
        <p:grpSpPr>
          <a:xfrm>
            <a:off x="122549" y="630088"/>
            <a:ext cx="5926559" cy="3083685"/>
            <a:chOff x="94414" y="785794"/>
            <a:chExt cx="8715436" cy="3246372"/>
          </a:xfrm>
        </p:grpSpPr>
        <p:sp>
          <p:nvSpPr>
            <p:cNvPr id="23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Rounded Rectangle 27"/>
            <p:cNvSpPr/>
            <p:nvPr/>
          </p:nvSpPr>
          <p:spPr>
            <a:xfrm>
              <a:off x="230212" y="857232"/>
              <a:ext cx="8429683" cy="465988"/>
            </a:xfrm>
            <a:prstGeom prst="roundRect">
              <a:avLst/>
            </a:prstGeom>
            <a:solidFill>
              <a:srgbClr val="FF6699"/>
            </a:solidFill>
            <a:ln w="127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จุดแข็ง (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Strength)</a:t>
              </a: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237290" y="1310448"/>
              <a:ext cx="8358246" cy="272171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dirty="0"/>
                <a:t>๑.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dirty="0"/>
            </a:p>
            <a:p>
              <a:r>
                <a:rPr lang="th-TH" dirty="0"/>
                <a:t>๒.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dirty="0"/>
            </a:p>
            <a:p>
              <a:r>
                <a:rPr lang="th-TH" dirty="0"/>
                <a:t>๓.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dirty="0"/>
            </a:p>
            <a:p>
              <a:r>
                <a:rPr lang="th-TH" dirty="0"/>
                <a:t>๔.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dirty="0"/>
            </a:p>
            <a:p>
              <a:r>
                <a:rPr lang="th-TH" dirty="0"/>
                <a:t>๕.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dirty="0"/>
            </a:p>
            <a:p>
              <a:r>
                <a:rPr lang="th-TH" dirty="0"/>
                <a:t>๖.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dirty="0"/>
            </a:p>
            <a:p>
              <a:r>
                <a:rPr lang="th-TH" dirty="0"/>
                <a:t>๗.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dirty="0"/>
            </a:p>
            <a:p>
              <a:r>
                <a:rPr lang="th-TH" dirty="0"/>
                <a:t>๘.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dirty="0"/>
            </a:p>
            <a:p>
              <a:r>
                <a:rPr lang="th-TH" dirty="0"/>
                <a:t>๙. </a:t>
              </a:r>
              <a:r>
                <a:rPr lang="th-TH" dirty="0" smtClean="0"/>
                <a:t>................................................................................................................................</a:t>
              </a:r>
              <a:endParaRPr lang="en-US" sz="16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3" name="Group 41"/>
          <p:cNvGrpSpPr/>
          <p:nvPr/>
        </p:nvGrpSpPr>
        <p:grpSpPr>
          <a:xfrm>
            <a:off x="122549" y="3601329"/>
            <a:ext cx="5926559" cy="2883877"/>
            <a:chOff x="94414" y="785794"/>
            <a:chExt cx="8715436" cy="3143272"/>
          </a:xfrm>
        </p:grpSpPr>
        <p:sp>
          <p:nvSpPr>
            <p:cNvPr id="34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5" name="Rounded Rectangle 27"/>
            <p:cNvSpPr/>
            <p:nvPr/>
          </p:nvSpPr>
          <p:spPr>
            <a:xfrm>
              <a:off x="230212" y="857232"/>
              <a:ext cx="8429683" cy="465988"/>
            </a:xfrm>
            <a:prstGeom prst="roundRect">
              <a:avLst/>
            </a:prstGeom>
            <a:solidFill>
              <a:srgbClr val="9966FF"/>
            </a:solidFill>
            <a:ln w="12700"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โอกาส (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Opportunity)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7" name="Group 41"/>
          <p:cNvGrpSpPr/>
          <p:nvPr/>
        </p:nvGrpSpPr>
        <p:grpSpPr>
          <a:xfrm>
            <a:off x="6039482" y="615576"/>
            <a:ext cx="5926559" cy="2985753"/>
            <a:chOff x="94414" y="785794"/>
            <a:chExt cx="8715436" cy="3143272"/>
          </a:xfrm>
        </p:grpSpPr>
        <p:sp>
          <p:nvSpPr>
            <p:cNvPr id="68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9" name="Rounded Rectangle 27"/>
            <p:cNvSpPr/>
            <p:nvPr/>
          </p:nvSpPr>
          <p:spPr>
            <a:xfrm>
              <a:off x="230212" y="857232"/>
              <a:ext cx="8429683" cy="465988"/>
            </a:xfrm>
            <a:prstGeom prst="roundRect">
              <a:avLst/>
            </a:prstGeom>
            <a:solidFill>
              <a:srgbClr val="FFC000"/>
            </a:solidFill>
            <a:ln w="127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จุดอ่อน (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Weakness)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1" name="Group 41"/>
          <p:cNvGrpSpPr/>
          <p:nvPr/>
        </p:nvGrpSpPr>
        <p:grpSpPr>
          <a:xfrm>
            <a:off x="6039482" y="3586817"/>
            <a:ext cx="5926559" cy="2883877"/>
            <a:chOff x="94414" y="785794"/>
            <a:chExt cx="8715436" cy="3143272"/>
          </a:xfrm>
        </p:grpSpPr>
        <p:sp>
          <p:nvSpPr>
            <p:cNvPr id="72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3" name="Rounded Rectangle 27"/>
            <p:cNvSpPr/>
            <p:nvPr/>
          </p:nvSpPr>
          <p:spPr>
            <a:xfrm>
              <a:off x="230212" y="857232"/>
              <a:ext cx="8429683" cy="46598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อุปสรรค (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Threat)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6" name="TextBox 30"/>
          <p:cNvSpPr txBox="1"/>
          <p:nvPr/>
        </p:nvSpPr>
        <p:spPr>
          <a:xfrm>
            <a:off x="6109822" y="1125660"/>
            <a:ext cx="5683667" cy="258532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th-TH" dirty="0"/>
              <a:t>๑.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๒.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๓.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๔.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๕.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๖.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๗.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๘.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๙.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" name="TextBox 30"/>
          <p:cNvSpPr txBox="1"/>
          <p:nvPr/>
        </p:nvSpPr>
        <p:spPr>
          <a:xfrm>
            <a:off x="219706" y="4176882"/>
            <a:ext cx="5683667" cy="230832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th-TH" dirty="0"/>
              <a:t>๑.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๒.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๓.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๔.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๕.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๖.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๗.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๘.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</p:txBody>
      </p:sp>
      <p:sp>
        <p:nvSpPr>
          <p:cNvPr id="79" name="TextBox 30"/>
          <p:cNvSpPr txBox="1"/>
          <p:nvPr/>
        </p:nvSpPr>
        <p:spPr>
          <a:xfrm>
            <a:off x="6131826" y="4176882"/>
            <a:ext cx="5683667" cy="230832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th-TH" dirty="0"/>
              <a:t>๑.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๒.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๓.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๔.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๕.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๖.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๗.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  <a:p>
            <a:r>
              <a:rPr lang="th-TH" dirty="0"/>
              <a:t>๘. </a:t>
            </a:r>
            <a:r>
              <a:rPr lang="th-TH" dirty="0" smtClean="0"/>
              <a:t>................................................................................................................................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92849" y="67158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แนวทางในการพัฒนาวิทยาเขต/วิทยาลัยสงฆ์..................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41"/>
          <p:cNvGrpSpPr/>
          <p:nvPr/>
        </p:nvGrpSpPr>
        <p:grpSpPr>
          <a:xfrm>
            <a:off x="122549" y="630087"/>
            <a:ext cx="11883921" cy="3899709"/>
            <a:chOff x="94414" y="785793"/>
            <a:chExt cx="8715436" cy="4105447"/>
          </a:xfrm>
        </p:grpSpPr>
        <p:sp>
          <p:nvSpPr>
            <p:cNvPr id="23" name="Rounded Rectangle 22"/>
            <p:cNvSpPr/>
            <p:nvPr/>
          </p:nvSpPr>
          <p:spPr>
            <a:xfrm>
              <a:off x="94414" y="785793"/>
              <a:ext cx="8715436" cy="4105447"/>
            </a:xfrm>
            <a:prstGeom prst="roundRect">
              <a:avLst>
                <a:gd name="adj" fmla="val 5239"/>
              </a:avLst>
            </a:prstGeom>
            <a:noFill/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Rounded Rectangle 27"/>
            <p:cNvSpPr/>
            <p:nvPr/>
          </p:nvSpPr>
          <p:spPr>
            <a:xfrm>
              <a:off x="230212" y="857231"/>
              <a:ext cx="8429683" cy="1383044"/>
            </a:xfrm>
            <a:prstGeom prst="roundRect">
              <a:avLst/>
            </a:prstGeom>
            <a:solidFill>
              <a:srgbClr val="FF9999"/>
            </a:solidFill>
            <a:ln w="127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จากการประเมินผลแผนพัฒนามหาวิทยาลัย ระยะที่ ๑๒ และการวิเคราะห์สภาพแวดล้อม (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SWOT Analysis</a:t>
              </a:r>
              <a:r>
                <a:rPr lang="en-US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ของส่วน</a:t>
              </a:r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งานวิทยา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เขต/วิทยาลัย.................. สามารถสรุปแนวทางในการพัฒนาได้ ดังนี้</a:t>
              </a:r>
              <a:endPara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230212" y="2383106"/>
              <a:ext cx="8358246" cy="23653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๑. </a:t>
              </a:r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..............................................................................................................................................................................................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๒. </a:t>
              </a:r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..............................................................................................................................................................................................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๓. </a:t>
              </a:r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..............................................................................................................................................................................................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๔. </a:t>
              </a:r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..............................................................................................................................................................................................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๕. </a:t>
              </a:r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..............................................................................................................................................................................................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7" name="Group 41"/>
          <p:cNvGrpSpPr/>
          <p:nvPr/>
        </p:nvGrpSpPr>
        <p:grpSpPr>
          <a:xfrm>
            <a:off x="122549" y="4642338"/>
            <a:ext cx="11883921" cy="1781518"/>
            <a:chOff x="94414" y="785794"/>
            <a:chExt cx="8715436" cy="3143272"/>
          </a:xfrm>
        </p:grpSpPr>
        <p:sp>
          <p:nvSpPr>
            <p:cNvPr id="68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9" name="Rounded Rectangle 27"/>
            <p:cNvSpPr/>
            <p:nvPr/>
          </p:nvSpPr>
          <p:spPr>
            <a:xfrm>
              <a:off x="230212" y="857232"/>
              <a:ext cx="8429683" cy="723215"/>
            </a:xfrm>
            <a:prstGeom prst="roundRect">
              <a:avLst/>
            </a:prstGeom>
            <a:solidFill>
              <a:srgbClr val="FFC000"/>
            </a:solidFill>
            <a:ln w="127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ข้อเสนอแนะ/แนวทางพัฒนา (เพิ่มเติม) 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</a:p>
          </p:txBody>
        </p:sp>
      </p:grpSp>
      <p:sp>
        <p:nvSpPr>
          <p:cNvPr id="19" name="TextBox 30"/>
          <p:cNvSpPr txBox="1"/>
          <p:nvPr/>
        </p:nvSpPr>
        <p:spPr>
          <a:xfrm>
            <a:off x="122549" y="5092725"/>
            <a:ext cx="11679450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.......................................................................................................................................................................................................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.......................................................................................................................................................................................................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06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๑ พัฒนาบัณฑิตให้มีคุณภาพ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3"/>
            <a:ext cx="8715436" cy="3164363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 ๑.๑ 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บัณฑิตมีคุณลักษณะตามนวลักษณ์ และกรอบมาตรฐานคุณวุฒิระดับอุดมศึกษาแห่งชาติ (</a:t>
              </a:r>
              <a:r>
                <a:rPr lang="en-US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TQF :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HEd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237290" y="4559037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35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-18757" y="5064355"/>
            <a:ext cx="12196690" cy="835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8" y="327176"/>
            <a:ext cx="3435157" cy="4624651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-31761" y="5176898"/>
            <a:ext cx="12200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การประเมินผลแผนพัฒนามหาวิทยาลัยมหาจุฬาลงกรณราชวิทยาลัย ระยะที่ ๑๒ พ.ศ. ๒๕๖๐ - ๒๕๖๔</a:t>
            </a:r>
            <a:endParaRPr lang="en-US" sz="3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3671" y="5866220"/>
            <a:ext cx="6215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ส่วนงาน......................................................</a:t>
            </a:r>
            <a:endParaRPr lang="th-TH" sz="4000" b="1" dirty="0">
              <a:solidFill>
                <a:srgbClr val="33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5095" y="2045493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747B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แทรกรูปภาพมุมมองส่วนงาน(ที่สวยที่สุด)</a:t>
            </a:r>
            <a:endParaRPr lang="th-TH" sz="3600" b="1" dirty="0">
              <a:solidFill>
                <a:srgbClr val="F747B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33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๑ พัฒนาบัณฑิตให้มีคุณภาพ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 ๑.๒ หลักสูตรมีการบูรณาการหลักพระพุทธศาสนากับศาสตร์สมัยใหม่ที่เป็นนวัตกรรมพัฒนาจิตใจและการอยู่ร่วมกันอย่างสันติสุข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237290" y="4573105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9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๑ พัฒนาบัณฑิตให้มีคุณภาพ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เป้าประสงค์ที่ ๑.๓ อาจารย์มีความรู้ความเชี่ยวชาญในศาสตร์และมีทักษะใน</a:t>
              </a:r>
              <a:r>
                <a:rPr lang="th-TH" sz="20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การจัดกระบวนการ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เรียนรู้ที่ทันสมัย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208099" y="4573105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88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๑ พัฒนาบัณฑิตให้มีคุณภาพ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เป้าประสงค์ที่ ๑.๔ ทรัพยากรการเรียนรู้เพียงพอและเหมาะสม</a:t>
              </a:r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193504" y="4573105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91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สรุปยุทธศาสตร์ที่ ๑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พัฒนาบัณฑิตให้มีคุณภาพ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11925132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สรุปการประเมิน</a:t>
              </a:r>
              <a:endPara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94413" y="4000504"/>
            <a:ext cx="11925133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แนวทางการแก้ไขและพัฒนา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2386" y="1589645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สรุปผลการประเมินยุทธศาสตร์ที่ ๑ พัฒนาบัณฑิตให้มีคุณภาพ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........................................................................................................................................................................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13" y="4597787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แนวทางพัฒนายุทธศาสตร์ที่ ๑ พัฒนาบัณฑิตให้มีคุณภาพ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๒ พัฒนางานวิจัยและนวัตกรรมให้มีคุณภาพทั้งในระดับชาติและนานาชาติ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 ๒.๑ ผลงานวิจัย งานสร้างสรรค์และนวัตกรรมทางพระพุทธศาสนาเชิงบูรณาการ ส่งผลต่อการพัฒนาจิตใจและสังคมอย่างยั่งยืน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208099" y="4559037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72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๒ พัฒนางานวิจัยและนวัตกรรมให้มีคุณภาพทั้งในระดับชาติและนานาชาติ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8715436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เป้าประสงค์ที่ ๒.๒ ผลงานวิจัย งานสร้างสรรค์และนวัตกรรมได้รับการตีพิมพ์เผยแพร่ทั้งในระดับชาติและนานาชาติ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เป้าหมาย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(๒๕๖๐ – ๒๕๖๔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Rounded Rectangle 24"/>
          <p:cNvSpPr/>
          <p:nvPr/>
        </p:nvSpPr>
        <p:spPr>
          <a:xfrm>
            <a:off x="8929750" y="785794"/>
            <a:ext cx="3166248" cy="3074892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latin typeface="TH SarabunPSK" panose="020B0500040200020003" pitchFamily="34" charset="-34"/>
              <a:cs typeface="TH SarabunPSK" pitchFamily="34" charset="-34"/>
            </a:endParaRPr>
          </a:p>
        </p:txBody>
      </p:sp>
      <p:grpSp>
        <p:nvGrpSpPr>
          <p:cNvPr id="34" name="Group 43"/>
          <p:cNvGrpSpPr/>
          <p:nvPr/>
        </p:nvGrpSpPr>
        <p:grpSpPr>
          <a:xfrm>
            <a:off x="8927998" y="3950157"/>
            <a:ext cx="3168000" cy="2550679"/>
            <a:chOff x="5952330" y="5407686"/>
            <a:chExt cx="3168000" cy="1093148"/>
          </a:xfrm>
        </p:grpSpPr>
        <p:sp>
          <p:nvSpPr>
            <p:cNvPr id="35" name="Rounded Rectangle 46"/>
            <p:cNvSpPr/>
            <p:nvPr/>
          </p:nvSpPr>
          <p:spPr>
            <a:xfrm>
              <a:off x="5952330" y="5407686"/>
              <a:ext cx="3168000" cy="1093148"/>
            </a:xfrm>
            <a:prstGeom prst="roundRect">
              <a:avLst>
                <a:gd name="adj" fmla="val 11888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6" name="Rounded Rectangle 47"/>
            <p:cNvSpPr/>
            <p:nvPr/>
          </p:nvSpPr>
          <p:spPr>
            <a:xfrm>
              <a:off x="6023768" y="5440780"/>
              <a:ext cx="3025124" cy="204108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งบประมาณ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6023768" y="5686708"/>
              <a:ext cx="3025124" cy="158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จำนวน............................บาท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94414" y="4000504"/>
            <a:ext cx="5715040" cy="2484000"/>
            <a:chOff x="94414" y="4000504"/>
            <a:chExt cx="5929354" cy="2484000"/>
          </a:xfrm>
        </p:grpSpPr>
        <p:sp>
          <p:nvSpPr>
            <p:cNvPr id="47" name="Rounded Rectangle 23"/>
            <p:cNvSpPr/>
            <p:nvPr/>
          </p:nvSpPr>
          <p:spPr>
            <a:xfrm>
              <a:off x="94414" y="4000504"/>
              <a:ext cx="5929354" cy="2484000"/>
            </a:xfrm>
            <a:prstGeom prst="roundRect">
              <a:avLst>
                <a:gd name="adj" fmla="val 5239"/>
              </a:avLst>
            </a:prstGeom>
            <a:ln w="1905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48" name="Rounded Rectangle 39"/>
            <p:cNvSpPr/>
            <p:nvPr/>
          </p:nvSpPr>
          <p:spPr>
            <a:xfrm>
              <a:off x="165852" y="4071942"/>
              <a:ext cx="2928958" cy="431687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ผลการดำเนินงาน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TextBox 40"/>
            <p:cNvSpPr txBox="1"/>
            <p:nvPr/>
          </p:nvSpPr>
          <p:spPr>
            <a:xfrm>
              <a:off x="208099" y="4559037"/>
              <a:ext cx="56436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สรุป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ผล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…………….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5880892" y="4000504"/>
            <a:ext cx="2928958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พื้นที่ดำเนินงาน/หน่วยงานที่เกี่ยวข้อง</a:t>
              </a:r>
              <a:endPara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7" name="TextBox 44"/>
            <p:cNvSpPr txBox="1"/>
            <p:nvPr/>
          </p:nvSpPr>
          <p:spPr>
            <a:xfrm>
              <a:off x="6141916" y="5987496"/>
              <a:ext cx="27860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พื้นที่ดำเนินงาน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__________________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ตำบล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 อำเภอ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จังหวัด</a:t>
              </a:r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_____ 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8" name="Rounded Rectangle 39"/>
          <p:cNvSpPr/>
          <p:nvPr/>
        </p:nvSpPr>
        <p:spPr>
          <a:xfrm>
            <a:off x="8999436" y="840226"/>
            <a:ext cx="3025124" cy="431687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0800" rIns="36000" bIns="10800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บรรลุ/ไม่บรรลุ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28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95" y="118374"/>
            <a:ext cx="1219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๒ พัฒนางานวิจัยและนวัตกรรมให้มีคุณภาพทั้งในระดับชาติและนานาชาติ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9" name="Group 41"/>
          <p:cNvGrpSpPr/>
          <p:nvPr/>
        </p:nvGrpSpPr>
        <p:grpSpPr>
          <a:xfrm>
            <a:off x="94414" y="785794"/>
            <a:ext cx="11925132" cy="3074892"/>
            <a:chOff x="94414" y="785794"/>
            <a:chExt cx="8715436" cy="3143272"/>
          </a:xfrm>
        </p:grpSpPr>
        <p:sp>
          <p:nvSpPr>
            <p:cNvPr id="30" name="Rounded Rectangle 22"/>
            <p:cNvSpPr/>
            <p:nvPr/>
          </p:nvSpPr>
          <p:spPr>
            <a:xfrm>
              <a:off x="94414" y="785794"/>
              <a:ext cx="8715436" cy="3143272"/>
            </a:xfrm>
            <a:prstGeom prst="roundRect">
              <a:avLst>
                <a:gd name="adj" fmla="val 52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31" name="Rounded Rectangle 27"/>
            <p:cNvSpPr/>
            <p:nvPr/>
          </p:nvSpPr>
          <p:spPr>
            <a:xfrm>
              <a:off x="165852" y="857232"/>
              <a:ext cx="8572560" cy="571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สรุปการประเมิน</a:t>
              </a:r>
              <a:endPara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ounded Rectangle 29"/>
            <p:cNvSpPr/>
            <p:nvPr/>
          </p:nvSpPr>
          <p:spPr>
            <a:xfrm>
              <a:off x="163270" y="1500173"/>
              <a:ext cx="8575142" cy="220431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4" name="Group 43"/>
          <p:cNvGrpSpPr/>
          <p:nvPr/>
        </p:nvGrpSpPr>
        <p:grpSpPr>
          <a:xfrm>
            <a:off x="94413" y="4000504"/>
            <a:ext cx="11925133" cy="2484000"/>
            <a:chOff x="6095206" y="5429264"/>
            <a:chExt cx="2928958" cy="2484000"/>
          </a:xfrm>
        </p:grpSpPr>
        <p:sp>
          <p:nvSpPr>
            <p:cNvPr id="55" name="Rounded Rectangle 42"/>
            <p:cNvSpPr/>
            <p:nvPr/>
          </p:nvSpPr>
          <p:spPr>
            <a:xfrm>
              <a:off x="6095206" y="5429264"/>
              <a:ext cx="2928958" cy="2484000"/>
            </a:xfrm>
            <a:prstGeom prst="roundRect">
              <a:avLst>
                <a:gd name="adj" fmla="val 5707"/>
              </a:avLst>
            </a:prstGeom>
            <a:noFill/>
            <a:ln w="1905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sp>
          <p:nvSpPr>
            <p:cNvPr id="56" name="Rounded Rectangle 43"/>
            <p:cNvSpPr/>
            <p:nvPr/>
          </p:nvSpPr>
          <p:spPr>
            <a:xfrm>
              <a:off x="6166644" y="5500702"/>
              <a:ext cx="2786082" cy="431687"/>
            </a:xfrm>
            <a:prstGeom prst="roundRect">
              <a:avLst/>
            </a:prstGeom>
            <a:gradFill flip="none" rotWithShape="1">
              <a:gsLst>
                <a:gs pos="0">
                  <a:srgbClr val="FF6699">
                    <a:tint val="66000"/>
                    <a:satMod val="160000"/>
                  </a:srgbClr>
                </a:gs>
                <a:gs pos="50000">
                  <a:srgbClr val="FF6699">
                    <a:tint val="44500"/>
                    <a:satMod val="160000"/>
                  </a:srgbClr>
                </a:gs>
                <a:gs pos="100000">
                  <a:srgbClr val="FF66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10800" rIns="36000" bIns="10800"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แนวทางการแก้ไขและพัฒนา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2386" y="1575577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สรุปผลการประเมินยุทธศาสตร์ที่ ๒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พัฒนางานวิจัยและนวัตกรรมให้มีคุณภาพทั้งในระดับชาติและนานาชาติ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849" y="4589024"/>
            <a:ext cx="1152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แนวทางพัฒนายุทธศาสตร์ที่ ๒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พัฒนางานวิจัยและนวัตกรรมให้มีคุณภาพทั้งในระดับชาติและนานาชาติ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2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งานนำเสนอ3" id="{CAAB7B2F-2279-426B-B494-AA0CF9553FCD}" vid="{C6D66CA2-A611-4CFD-815E-97571C331017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1348</Words>
  <Application>Microsoft Office PowerPoint</Application>
  <PresentationFormat>กำหนดเอง</PresentationFormat>
  <Paragraphs>284</Paragraphs>
  <Slides>20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7" baseType="lpstr">
      <vt:lpstr>Arial</vt:lpstr>
      <vt:lpstr>Angsana New</vt:lpstr>
      <vt:lpstr>TH SarabunPSK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MCU</cp:lastModifiedBy>
  <cp:revision>19</cp:revision>
  <cp:lastPrinted>2021-03-08T03:07:24Z</cp:lastPrinted>
  <dcterms:created xsi:type="dcterms:W3CDTF">2021-03-05T07:38:38Z</dcterms:created>
  <dcterms:modified xsi:type="dcterms:W3CDTF">2021-03-09T06:44:31Z</dcterms:modified>
</cp:coreProperties>
</file>