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289" r:id="rId2"/>
    <p:sldId id="256" r:id="rId3"/>
    <p:sldId id="258" r:id="rId4"/>
    <p:sldId id="260" r:id="rId5"/>
    <p:sldId id="262" r:id="rId6"/>
    <p:sldId id="264" r:id="rId7"/>
    <p:sldId id="265" r:id="rId8"/>
    <p:sldId id="267" r:id="rId9"/>
    <p:sldId id="269" r:id="rId10"/>
    <p:sldId id="270" r:id="rId11"/>
    <p:sldId id="272" r:id="rId12"/>
    <p:sldId id="274" r:id="rId13"/>
    <p:sldId id="275" r:id="rId14"/>
    <p:sldId id="277" r:id="rId15"/>
    <p:sldId id="279" r:id="rId16"/>
    <p:sldId id="280" r:id="rId17"/>
    <p:sldId id="284" r:id="rId18"/>
    <p:sldId id="283" r:id="rId19"/>
    <p:sldId id="286" r:id="rId20"/>
    <p:sldId id="288" r:id="rId21"/>
  </p:sldIdLst>
  <p:sldSz cx="12192000" cy="6858000"/>
  <p:notesSz cx="6797675" cy="9926638"/>
  <p:embeddedFontLst>
    <p:embeddedFont>
      <p:font typeface="Angsana New" panose="02020603050405020304" pitchFamily="18" charset="-34"/>
      <p:regular r:id="rId23"/>
      <p:bold r:id="rId24"/>
      <p:italic r:id="rId25"/>
      <p:boldItalic r:id="rId26"/>
    </p:embeddedFont>
    <p:embeddedFont>
      <p:font typeface="TH SarabunPSK" panose="020B0500040200020003" pitchFamily="34" charset="-34"/>
      <p:regular r:id="rId27"/>
      <p:bold r:id="rId28"/>
      <p:italic r:id="rId29"/>
      <p:bold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Cordia New" panose="020B0304020202020204" pitchFamily="34" charset="-34"/>
      <p:regular r:id="rId37"/>
      <p:bold r:id="rId38"/>
      <p:italic r:id="rId39"/>
      <p:boldItalic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47BC"/>
    <a:srgbClr val="FF9999"/>
    <a:srgbClr val="3333CC"/>
    <a:srgbClr val="FF6699"/>
    <a:srgbClr val="F456D2"/>
    <a:srgbClr val="9966FF"/>
    <a:srgbClr val="660066"/>
    <a:srgbClr val="9999FF"/>
    <a:srgbClr val="CC009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68" d="100"/>
          <a:sy n="68" d="100"/>
        </p:scale>
        <p:origin x="-822" y="-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DC004-0936-4035-878B-209F2CCDA73B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79F716-B6F7-4700-BE29-96F996003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583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AAF4-547D-4927-95E0-1280D7C0CE77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821-F14E-401B-BB41-C239D4E20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11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AAF4-547D-4927-95E0-1280D7C0CE77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821-F14E-401B-BB41-C239D4E20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12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AAF4-547D-4927-95E0-1280D7C0CE77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821-F14E-401B-BB41-C239D4E20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2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AAF4-547D-4927-95E0-1280D7C0CE77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821-F14E-401B-BB41-C239D4E20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37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AAF4-547D-4927-95E0-1280D7C0CE77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821-F14E-401B-BB41-C239D4E20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393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AAF4-547D-4927-95E0-1280D7C0CE77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821-F14E-401B-BB41-C239D4E20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665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AAF4-547D-4927-95E0-1280D7C0CE77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821-F14E-401B-BB41-C239D4E20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95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AAF4-547D-4927-95E0-1280D7C0CE77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821-F14E-401B-BB41-C239D4E20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585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AAF4-547D-4927-95E0-1280D7C0CE77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821-F14E-401B-BB41-C239D4E20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67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AAF4-547D-4927-95E0-1280D7C0CE77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821-F14E-401B-BB41-C239D4E20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671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AAF4-547D-4927-95E0-1280D7C0CE77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821-F14E-401B-BB41-C239D4E20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954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BAAF4-547D-4927-95E0-1280D7C0CE77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09821-F14E-401B-BB41-C239D4E20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950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0" t="15284" r="21254" b="17331"/>
          <a:stretch/>
        </p:blipFill>
        <p:spPr>
          <a:xfrm>
            <a:off x="4600133" y="221641"/>
            <a:ext cx="7282830" cy="4813826"/>
          </a:xfrm>
          <a:prstGeom prst="rect">
            <a:avLst/>
          </a:prstGeom>
        </p:spPr>
      </p:pic>
      <p:sp>
        <p:nvSpPr>
          <p:cNvPr id="8" name="สี่เหลี่ยมผืนผ้า 7"/>
          <p:cNvSpPr/>
          <p:nvPr/>
        </p:nvSpPr>
        <p:spPr>
          <a:xfrm>
            <a:off x="-18757" y="5064355"/>
            <a:ext cx="12196690" cy="8353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78" y="284972"/>
            <a:ext cx="3435157" cy="4624651"/>
          </a:xfrm>
          <a:prstGeom prst="rect">
            <a:avLst/>
          </a:prstGeom>
        </p:spPr>
      </p:pic>
      <p:sp>
        <p:nvSpPr>
          <p:cNvPr id="10" name="กล่องข้อความ 9"/>
          <p:cNvSpPr txBox="1"/>
          <p:nvPr/>
        </p:nvSpPr>
        <p:spPr>
          <a:xfrm>
            <a:off x="-31761" y="5176898"/>
            <a:ext cx="122003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400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การประเมินผลแผนพัฒนามหาวิทยาลัยมหาจุฬาลงกรณราชวิทยาลัย ระยะที่ ๑๒ พ.ศ. ๒๕๖๐ - ๒๕๖๔</a:t>
            </a:r>
            <a:endParaRPr lang="en-US" sz="34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79263" y="5866220"/>
            <a:ext cx="64796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b="1" dirty="0" smtClean="0">
                <a:solidFill>
                  <a:srgbClr val="3333CC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ส่วนงาน........................................................</a:t>
            </a:r>
            <a:endParaRPr lang="th-TH" sz="4000" b="1" dirty="0">
              <a:solidFill>
                <a:srgbClr val="3333CC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6350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795" y="118374"/>
            <a:ext cx="121904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๓ พัฒนางานบริการวิชาการแก่สังคมให้มีคุณภาพ เป็นที่ยอมรับใน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ระดับชาติและนานาชาติ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41"/>
          <p:cNvGrpSpPr/>
          <p:nvPr/>
        </p:nvGrpSpPr>
        <p:grpSpPr>
          <a:xfrm>
            <a:off x="94414" y="785794"/>
            <a:ext cx="8715436" cy="3074892"/>
            <a:chOff x="94414" y="785794"/>
            <a:chExt cx="8715436" cy="3143272"/>
          </a:xfrm>
        </p:grpSpPr>
        <p:sp>
          <p:nvSpPr>
            <p:cNvPr id="30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165852" y="857232"/>
              <a:ext cx="8572560" cy="57150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เป้าประสงค์ ๓.๑ ผลงานการบริการวิชาการแก่สังคมมีคุณภาพ เป็นที่ยอมรับในระดับชาติและนานาชาติ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2" name="Rounded Rectangle 29"/>
            <p:cNvSpPr/>
            <p:nvPr/>
          </p:nvSpPr>
          <p:spPr>
            <a:xfrm>
              <a:off x="163270" y="1500173"/>
              <a:ext cx="8575142" cy="220431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0800" rIns="18000" bIns="10800" rtlCol="0" anchor="ctr"/>
            <a:lstStyle/>
            <a:p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เป้าหมาย </a:t>
              </a:r>
              <a:r>
                <a:rPr lang="th-TH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(๒๕๖๐ – ๒๕๖๔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 </a:t>
              </a:r>
              <a:r>
                <a:rPr lang="en-US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: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33" name="Rounded Rectangle 24"/>
          <p:cNvSpPr/>
          <p:nvPr/>
        </p:nvSpPr>
        <p:spPr>
          <a:xfrm>
            <a:off x="8929750" y="785794"/>
            <a:ext cx="3166248" cy="3074892"/>
          </a:xfrm>
          <a:prstGeom prst="roundRect">
            <a:avLst>
              <a:gd name="adj" fmla="val 4639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7030A0"/>
                </a:solidFill>
              </a:ln>
              <a:latin typeface="TH SarabunPSK" panose="020B0500040200020003" pitchFamily="34" charset="-34"/>
              <a:cs typeface="TH SarabunPSK" pitchFamily="34" charset="-34"/>
            </a:endParaRPr>
          </a:p>
        </p:txBody>
      </p:sp>
      <p:grpSp>
        <p:nvGrpSpPr>
          <p:cNvPr id="34" name="Group 43"/>
          <p:cNvGrpSpPr/>
          <p:nvPr/>
        </p:nvGrpSpPr>
        <p:grpSpPr>
          <a:xfrm>
            <a:off x="8927998" y="3950157"/>
            <a:ext cx="3168000" cy="2550679"/>
            <a:chOff x="5952330" y="5407686"/>
            <a:chExt cx="3168000" cy="1093148"/>
          </a:xfrm>
        </p:grpSpPr>
        <p:sp>
          <p:nvSpPr>
            <p:cNvPr id="35" name="Rounded Rectangle 46"/>
            <p:cNvSpPr/>
            <p:nvPr/>
          </p:nvSpPr>
          <p:spPr>
            <a:xfrm>
              <a:off x="5952330" y="5407686"/>
              <a:ext cx="3168000" cy="1093148"/>
            </a:xfrm>
            <a:prstGeom prst="roundRect">
              <a:avLst>
                <a:gd name="adj" fmla="val 11888"/>
              </a:avLst>
            </a:prstGeom>
            <a:noFill/>
            <a:ln w="190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19050">
                  <a:solidFill>
                    <a:schemeClr val="tx1"/>
                  </a:solidFill>
                </a:ln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6" name="Rounded Rectangle 47"/>
            <p:cNvSpPr/>
            <p:nvPr/>
          </p:nvSpPr>
          <p:spPr>
            <a:xfrm>
              <a:off x="6023768" y="5440780"/>
              <a:ext cx="3025124" cy="204108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งบประมาณ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7" name="TextBox 48"/>
            <p:cNvSpPr txBox="1"/>
            <p:nvPr/>
          </p:nvSpPr>
          <p:spPr>
            <a:xfrm>
              <a:off x="6023768" y="5686708"/>
              <a:ext cx="3025124" cy="158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จำนวน.............................บาท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46" name="Group 42"/>
          <p:cNvGrpSpPr/>
          <p:nvPr/>
        </p:nvGrpSpPr>
        <p:grpSpPr>
          <a:xfrm>
            <a:off x="94414" y="4000504"/>
            <a:ext cx="5715040" cy="2484000"/>
            <a:chOff x="94414" y="4000504"/>
            <a:chExt cx="5929354" cy="2484000"/>
          </a:xfrm>
        </p:grpSpPr>
        <p:sp>
          <p:nvSpPr>
            <p:cNvPr id="47" name="Rounded Rectangle 23"/>
            <p:cNvSpPr/>
            <p:nvPr/>
          </p:nvSpPr>
          <p:spPr>
            <a:xfrm>
              <a:off x="94414" y="4000504"/>
              <a:ext cx="5929354" cy="2484000"/>
            </a:xfrm>
            <a:prstGeom prst="roundRect">
              <a:avLst>
                <a:gd name="adj" fmla="val 5239"/>
              </a:avLst>
            </a:prstGeom>
            <a:ln w="19050"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48" name="Rounded Rectangle 39"/>
            <p:cNvSpPr/>
            <p:nvPr/>
          </p:nvSpPr>
          <p:spPr>
            <a:xfrm>
              <a:off x="165852" y="4071942"/>
              <a:ext cx="2928958" cy="431687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ผลการดำเนินงาน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49" name="TextBox 40"/>
            <p:cNvSpPr txBox="1"/>
            <p:nvPr/>
          </p:nvSpPr>
          <p:spPr>
            <a:xfrm>
              <a:off x="193504" y="4573105"/>
              <a:ext cx="5643602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สรุป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ผล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การ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…………….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54" name="Group 43"/>
          <p:cNvGrpSpPr/>
          <p:nvPr/>
        </p:nvGrpSpPr>
        <p:grpSpPr>
          <a:xfrm>
            <a:off x="5880892" y="4000504"/>
            <a:ext cx="2928958" cy="2484000"/>
            <a:chOff x="6095206" y="5429264"/>
            <a:chExt cx="2928958" cy="2484000"/>
          </a:xfrm>
        </p:grpSpPr>
        <p:sp>
          <p:nvSpPr>
            <p:cNvPr id="55" name="Rounded Rectangle 42"/>
            <p:cNvSpPr/>
            <p:nvPr/>
          </p:nvSpPr>
          <p:spPr>
            <a:xfrm>
              <a:off x="6095206" y="5429264"/>
              <a:ext cx="2928958" cy="2484000"/>
            </a:xfrm>
            <a:prstGeom prst="roundRect">
              <a:avLst>
                <a:gd name="adj" fmla="val 5707"/>
              </a:avLst>
            </a:prstGeom>
            <a:noFill/>
            <a:ln w="1905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56" name="Rounded Rectangle 43"/>
            <p:cNvSpPr/>
            <p:nvPr/>
          </p:nvSpPr>
          <p:spPr>
            <a:xfrm>
              <a:off x="6166644" y="5500702"/>
              <a:ext cx="2786082" cy="431687"/>
            </a:xfrm>
            <a:prstGeom prst="roundRect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CC0099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0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พื้นที่ดำเนินงาน/หน่วยงานที่เกี่ยวข้อง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57" name="TextBox 44"/>
            <p:cNvSpPr txBox="1"/>
            <p:nvPr/>
          </p:nvSpPr>
          <p:spPr>
            <a:xfrm>
              <a:off x="6141916" y="5987496"/>
              <a:ext cx="27860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พื้นที่ดำเนินงาน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___________________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</a:p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ตำบล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อำเภอ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จังหวัด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58" name="Rounded Rectangle 39"/>
          <p:cNvSpPr/>
          <p:nvPr/>
        </p:nvSpPr>
        <p:spPr>
          <a:xfrm>
            <a:off x="8999436" y="840226"/>
            <a:ext cx="3025124" cy="431687"/>
          </a:xfrm>
          <a:prstGeom prst="roundRect">
            <a:avLst/>
          </a:prstGeom>
          <a:gradFill flip="none" rotWithShape="1">
            <a:gsLst>
              <a:gs pos="0">
                <a:srgbClr val="9966FF">
                  <a:tint val="66000"/>
                  <a:satMod val="160000"/>
                </a:srgbClr>
              </a:gs>
              <a:gs pos="50000">
                <a:srgbClr val="9966FF">
                  <a:tint val="44500"/>
                  <a:satMod val="160000"/>
                </a:srgbClr>
              </a:gs>
              <a:gs pos="100000">
                <a:srgbClr val="9966F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10800" rIns="36000" bIns="10800"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บรรลุ/ไม่บรรลุ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7924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795" y="118374"/>
            <a:ext cx="121904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๓ พัฒนางานบริการวิชาการแก่สังคมให้มีคุณภาพ เป็นที่ยอมรับใน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ระดับชาติและนานาชาติ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41"/>
          <p:cNvGrpSpPr/>
          <p:nvPr/>
        </p:nvGrpSpPr>
        <p:grpSpPr>
          <a:xfrm>
            <a:off x="94414" y="785794"/>
            <a:ext cx="8715436" cy="3074892"/>
            <a:chOff x="94414" y="785794"/>
            <a:chExt cx="8715436" cy="3143272"/>
          </a:xfrm>
        </p:grpSpPr>
        <p:sp>
          <p:nvSpPr>
            <p:cNvPr id="30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165852" y="857232"/>
              <a:ext cx="8572560" cy="57150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เป้าประสงค์ที่ ๓.๒ งานบริการวิชาการแก่สังคมบูรณาการกับการเรียนการสอน การวิจัยและทะนุบำรุง</a:t>
              </a:r>
              <a:r>
                <a:rPr lang="th-TH" sz="2000" b="1" dirty="0" err="1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ศิลป</a:t>
              </a:r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วัฒนธรรม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2" name="Rounded Rectangle 29"/>
            <p:cNvSpPr/>
            <p:nvPr/>
          </p:nvSpPr>
          <p:spPr>
            <a:xfrm>
              <a:off x="163270" y="1500173"/>
              <a:ext cx="8575142" cy="220431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0800" rIns="18000" bIns="10800" rtlCol="0" anchor="ctr"/>
            <a:lstStyle/>
            <a:p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เป้าหมาย </a:t>
              </a:r>
              <a:r>
                <a:rPr lang="th-TH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(๒๕๖๐ – ๒๕๖๔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 </a:t>
              </a:r>
              <a:r>
                <a:rPr lang="en-US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: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33" name="Rounded Rectangle 24"/>
          <p:cNvSpPr/>
          <p:nvPr/>
        </p:nvSpPr>
        <p:spPr>
          <a:xfrm>
            <a:off x="8929750" y="785794"/>
            <a:ext cx="3166248" cy="3074892"/>
          </a:xfrm>
          <a:prstGeom prst="roundRect">
            <a:avLst>
              <a:gd name="adj" fmla="val 4639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7030A0"/>
                </a:solidFill>
              </a:ln>
              <a:latin typeface="TH SarabunPSK" panose="020B0500040200020003" pitchFamily="34" charset="-34"/>
              <a:cs typeface="TH SarabunPSK" pitchFamily="34" charset="-34"/>
            </a:endParaRPr>
          </a:p>
        </p:txBody>
      </p:sp>
      <p:grpSp>
        <p:nvGrpSpPr>
          <p:cNvPr id="34" name="Group 43"/>
          <p:cNvGrpSpPr/>
          <p:nvPr/>
        </p:nvGrpSpPr>
        <p:grpSpPr>
          <a:xfrm>
            <a:off x="8927998" y="3950157"/>
            <a:ext cx="3168000" cy="2550679"/>
            <a:chOff x="5952330" y="5407686"/>
            <a:chExt cx="3168000" cy="1093148"/>
          </a:xfrm>
        </p:grpSpPr>
        <p:sp>
          <p:nvSpPr>
            <p:cNvPr id="35" name="Rounded Rectangle 46"/>
            <p:cNvSpPr/>
            <p:nvPr/>
          </p:nvSpPr>
          <p:spPr>
            <a:xfrm>
              <a:off x="5952330" y="5407686"/>
              <a:ext cx="3168000" cy="1093148"/>
            </a:xfrm>
            <a:prstGeom prst="roundRect">
              <a:avLst>
                <a:gd name="adj" fmla="val 11888"/>
              </a:avLst>
            </a:prstGeom>
            <a:noFill/>
            <a:ln w="190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19050">
                  <a:solidFill>
                    <a:schemeClr val="tx1"/>
                  </a:solidFill>
                </a:ln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6" name="Rounded Rectangle 47"/>
            <p:cNvSpPr/>
            <p:nvPr/>
          </p:nvSpPr>
          <p:spPr>
            <a:xfrm>
              <a:off x="6023768" y="5440780"/>
              <a:ext cx="3025124" cy="204108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งบประมาณ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7" name="TextBox 48"/>
            <p:cNvSpPr txBox="1"/>
            <p:nvPr/>
          </p:nvSpPr>
          <p:spPr>
            <a:xfrm>
              <a:off x="6023768" y="5686708"/>
              <a:ext cx="3025124" cy="158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จำนวน.............................บาท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46" name="Group 42"/>
          <p:cNvGrpSpPr/>
          <p:nvPr/>
        </p:nvGrpSpPr>
        <p:grpSpPr>
          <a:xfrm>
            <a:off x="94414" y="4000504"/>
            <a:ext cx="5715040" cy="2484000"/>
            <a:chOff x="94414" y="4000504"/>
            <a:chExt cx="5929354" cy="2484000"/>
          </a:xfrm>
        </p:grpSpPr>
        <p:sp>
          <p:nvSpPr>
            <p:cNvPr id="47" name="Rounded Rectangle 23"/>
            <p:cNvSpPr/>
            <p:nvPr/>
          </p:nvSpPr>
          <p:spPr>
            <a:xfrm>
              <a:off x="94414" y="4000504"/>
              <a:ext cx="5929354" cy="2484000"/>
            </a:xfrm>
            <a:prstGeom prst="roundRect">
              <a:avLst>
                <a:gd name="adj" fmla="val 5239"/>
              </a:avLst>
            </a:prstGeom>
            <a:ln w="19050"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48" name="Rounded Rectangle 39"/>
            <p:cNvSpPr/>
            <p:nvPr/>
          </p:nvSpPr>
          <p:spPr>
            <a:xfrm>
              <a:off x="165852" y="4071942"/>
              <a:ext cx="2928958" cy="431687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ผลการดำเนินงาน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49" name="TextBox 40"/>
            <p:cNvSpPr txBox="1"/>
            <p:nvPr/>
          </p:nvSpPr>
          <p:spPr>
            <a:xfrm>
              <a:off x="193504" y="4559037"/>
              <a:ext cx="5643602" cy="400110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สรุป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ผล</a:t>
              </a:r>
              <a:r>
                <a:rPr lang="th-TH" sz="2000" b="1" dirty="0" smtClean="0">
                  <a:latin typeface="TH SarabunPSK" pitchFamily="34" charset="-34"/>
                  <a:cs typeface="TH SarabunPSK" pitchFamily="34" charset="-34"/>
                </a:rPr>
                <a:t>การ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…………….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54" name="Group 43"/>
          <p:cNvGrpSpPr/>
          <p:nvPr/>
        </p:nvGrpSpPr>
        <p:grpSpPr>
          <a:xfrm>
            <a:off x="5880892" y="4000504"/>
            <a:ext cx="2928958" cy="2484000"/>
            <a:chOff x="6095206" y="5429264"/>
            <a:chExt cx="2928958" cy="2484000"/>
          </a:xfrm>
        </p:grpSpPr>
        <p:sp>
          <p:nvSpPr>
            <p:cNvPr id="55" name="Rounded Rectangle 42"/>
            <p:cNvSpPr/>
            <p:nvPr/>
          </p:nvSpPr>
          <p:spPr>
            <a:xfrm>
              <a:off x="6095206" y="5429264"/>
              <a:ext cx="2928958" cy="2484000"/>
            </a:xfrm>
            <a:prstGeom prst="roundRect">
              <a:avLst>
                <a:gd name="adj" fmla="val 5707"/>
              </a:avLst>
            </a:prstGeom>
            <a:noFill/>
            <a:ln w="1905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56" name="Rounded Rectangle 43"/>
            <p:cNvSpPr/>
            <p:nvPr/>
          </p:nvSpPr>
          <p:spPr>
            <a:xfrm>
              <a:off x="6166644" y="5500702"/>
              <a:ext cx="2786082" cy="431687"/>
            </a:xfrm>
            <a:prstGeom prst="roundRect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CC0099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0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พื้นที่ดำเนินงาน/หน่วยงานที่เกี่ยวข้อง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57" name="TextBox 44"/>
            <p:cNvSpPr txBox="1"/>
            <p:nvPr/>
          </p:nvSpPr>
          <p:spPr>
            <a:xfrm>
              <a:off x="6141916" y="5987496"/>
              <a:ext cx="27860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พื้นที่ดำเนินงาน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_______________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</a:p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ตำบล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อำเภอ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จังหวัด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58" name="Rounded Rectangle 39"/>
          <p:cNvSpPr/>
          <p:nvPr/>
        </p:nvSpPr>
        <p:spPr>
          <a:xfrm>
            <a:off x="8999436" y="840226"/>
            <a:ext cx="3025124" cy="431687"/>
          </a:xfrm>
          <a:prstGeom prst="roundRect">
            <a:avLst/>
          </a:prstGeom>
          <a:gradFill flip="none" rotWithShape="1">
            <a:gsLst>
              <a:gs pos="0">
                <a:srgbClr val="9966FF">
                  <a:tint val="66000"/>
                  <a:satMod val="160000"/>
                </a:srgbClr>
              </a:gs>
              <a:gs pos="50000">
                <a:srgbClr val="9966FF">
                  <a:tint val="44500"/>
                  <a:satMod val="160000"/>
                </a:srgbClr>
              </a:gs>
              <a:gs pos="100000">
                <a:srgbClr val="9966F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10800" rIns="36000" bIns="10800"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บรรลุ/ไม่บรรลุ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6500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795" y="118374"/>
            <a:ext cx="121904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สรุป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๓ พัฒนางานบริการวิชาการแก่สังคมให้มีคุณภาพ เป็นที่ยอมรับใน</a:t>
            </a:r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ระดับชาติและนานาชาติ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41"/>
          <p:cNvGrpSpPr/>
          <p:nvPr/>
        </p:nvGrpSpPr>
        <p:grpSpPr>
          <a:xfrm>
            <a:off x="94414" y="785794"/>
            <a:ext cx="11925132" cy="3074892"/>
            <a:chOff x="94414" y="785794"/>
            <a:chExt cx="8715436" cy="3143272"/>
          </a:xfrm>
        </p:grpSpPr>
        <p:sp>
          <p:nvSpPr>
            <p:cNvPr id="30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165852" y="857232"/>
              <a:ext cx="8572560" cy="57150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endParaRPr lang="th-TH" sz="2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สรุป</a:t>
              </a:r>
              <a:r>
                <a:rPr lang="th-TH" sz="24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การประเมิน</a:t>
              </a:r>
              <a:endParaRPr lang="en-US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algn="ctr"/>
              <a:endParaRPr lang="en-US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2" name="Rounded Rectangle 29"/>
            <p:cNvSpPr/>
            <p:nvPr/>
          </p:nvSpPr>
          <p:spPr>
            <a:xfrm>
              <a:off x="163270" y="1500173"/>
              <a:ext cx="8575142" cy="220431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0800" rIns="18000" bIns="10800" rtlCol="0" anchor="ctr"/>
            <a:lstStyle/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54" name="Group 43"/>
          <p:cNvGrpSpPr/>
          <p:nvPr/>
        </p:nvGrpSpPr>
        <p:grpSpPr>
          <a:xfrm>
            <a:off x="94413" y="4000504"/>
            <a:ext cx="11925133" cy="2484000"/>
            <a:chOff x="6095206" y="5429264"/>
            <a:chExt cx="2928958" cy="2484000"/>
          </a:xfrm>
        </p:grpSpPr>
        <p:sp>
          <p:nvSpPr>
            <p:cNvPr id="55" name="Rounded Rectangle 42"/>
            <p:cNvSpPr/>
            <p:nvPr/>
          </p:nvSpPr>
          <p:spPr>
            <a:xfrm>
              <a:off x="6095206" y="5429264"/>
              <a:ext cx="2928958" cy="2484000"/>
            </a:xfrm>
            <a:prstGeom prst="roundRect">
              <a:avLst>
                <a:gd name="adj" fmla="val 5707"/>
              </a:avLst>
            </a:prstGeom>
            <a:noFill/>
            <a:ln w="1905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56" name="Rounded Rectangle 43"/>
            <p:cNvSpPr/>
            <p:nvPr/>
          </p:nvSpPr>
          <p:spPr>
            <a:xfrm>
              <a:off x="6166644" y="5500702"/>
              <a:ext cx="2786082" cy="431687"/>
            </a:xfrm>
            <a:prstGeom prst="roundRect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CC0099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แนวทางการแก้ไขและพัฒนา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02386" y="1603713"/>
            <a:ext cx="11526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สรุปผลการประเมินยุทธศาสตร์ที่ ๓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พัฒนางานบริการวิชาการแก่สังคมให้มีคุณภาพ เป็นที่ยอมรับใน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ระดับชาติและนานาชาติ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...................................................................</a:t>
            </a:r>
          </a:p>
          <a:p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2386" y="4534618"/>
            <a:ext cx="11526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แนวทางพัฒนายุทธศาสตร์ที่ ๓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พัฒนางานบริการวิชาการแก่สังคมให้มีคุณภาพ เป็นที่ยอมรับใน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ระดับชาติและนานาชาติ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.................................................................</a:t>
            </a:r>
          </a:p>
          <a:p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1428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795" y="118374"/>
            <a:ext cx="12190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๔ พัฒนางานส่งเสริมพระพุทธศาสนาและทะนุบำรุงศิลปวัฒนธรรมให้มีคุณภาพ เป็นที่ยอมรับทั้งใน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ระดับชาติและ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นานาชาติ</a:t>
            </a:r>
            <a:endParaRPr lang="th-TH" sz="24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41"/>
          <p:cNvGrpSpPr/>
          <p:nvPr/>
        </p:nvGrpSpPr>
        <p:grpSpPr>
          <a:xfrm>
            <a:off x="94414" y="785794"/>
            <a:ext cx="8715436" cy="3074892"/>
            <a:chOff x="94414" y="785794"/>
            <a:chExt cx="8715436" cy="3143272"/>
          </a:xfrm>
        </p:grpSpPr>
        <p:sp>
          <p:nvSpPr>
            <p:cNvPr id="30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165852" y="857232"/>
              <a:ext cx="8572560" cy="57150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เป้าประสงค์ ๔.๑ ผลงานด้านพระพุทธศาสนาและ</a:t>
              </a:r>
              <a:r>
                <a:rPr lang="th-TH" sz="2000" b="1" dirty="0" err="1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ศิลป</a:t>
              </a:r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วัฒนธรรมมีคุณภาพ เป็นที่ยอมรับในระดับชาติและนานาชาติ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2" name="Rounded Rectangle 29"/>
            <p:cNvSpPr/>
            <p:nvPr/>
          </p:nvSpPr>
          <p:spPr>
            <a:xfrm>
              <a:off x="163270" y="1500173"/>
              <a:ext cx="8575142" cy="220431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0800" rIns="18000" bIns="10800" rtlCol="0" anchor="ctr"/>
            <a:lstStyle/>
            <a:p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เป้าหมาย </a:t>
              </a:r>
              <a:r>
                <a:rPr lang="th-TH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(๒๕๖๐ – ๒๕๖๔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 </a:t>
              </a:r>
              <a:r>
                <a:rPr lang="en-US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: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33" name="Rounded Rectangle 24"/>
          <p:cNvSpPr/>
          <p:nvPr/>
        </p:nvSpPr>
        <p:spPr>
          <a:xfrm>
            <a:off x="8929750" y="785794"/>
            <a:ext cx="3166248" cy="3074892"/>
          </a:xfrm>
          <a:prstGeom prst="roundRect">
            <a:avLst>
              <a:gd name="adj" fmla="val 4639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7030A0"/>
                </a:solidFill>
              </a:ln>
              <a:latin typeface="TH SarabunPSK" panose="020B0500040200020003" pitchFamily="34" charset="-34"/>
              <a:cs typeface="TH SarabunPSK" pitchFamily="34" charset="-34"/>
            </a:endParaRPr>
          </a:p>
        </p:txBody>
      </p:sp>
      <p:grpSp>
        <p:nvGrpSpPr>
          <p:cNvPr id="34" name="Group 43"/>
          <p:cNvGrpSpPr/>
          <p:nvPr/>
        </p:nvGrpSpPr>
        <p:grpSpPr>
          <a:xfrm>
            <a:off x="8927998" y="3950157"/>
            <a:ext cx="3168000" cy="2550679"/>
            <a:chOff x="5952330" y="5407686"/>
            <a:chExt cx="3168000" cy="1093148"/>
          </a:xfrm>
        </p:grpSpPr>
        <p:sp>
          <p:nvSpPr>
            <p:cNvPr id="35" name="Rounded Rectangle 46"/>
            <p:cNvSpPr/>
            <p:nvPr/>
          </p:nvSpPr>
          <p:spPr>
            <a:xfrm>
              <a:off x="5952330" y="5407686"/>
              <a:ext cx="3168000" cy="1093148"/>
            </a:xfrm>
            <a:prstGeom prst="roundRect">
              <a:avLst>
                <a:gd name="adj" fmla="val 11888"/>
              </a:avLst>
            </a:prstGeom>
            <a:noFill/>
            <a:ln w="190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19050">
                  <a:solidFill>
                    <a:schemeClr val="tx1"/>
                  </a:solidFill>
                </a:ln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6" name="Rounded Rectangle 47"/>
            <p:cNvSpPr/>
            <p:nvPr/>
          </p:nvSpPr>
          <p:spPr>
            <a:xfrm>
              <a:off x="6023768" y="5440780"/>
              <a:ext cx="3025124" cy="204108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งบประมาณ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7" name="TextBox 48"/>
            <p:cNvSpPr txBox="1"/>
            <p:nvPr/>
          </p:nvSpPr>
          <p:spPr>
            <a:xfrm>
              <a:off x="6023768" y="5686708"/>
              <a:ext cx="3025124" cy="158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จำนวน............................บาท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46" name="Group 42"/>
          <p:cNvGrpSpPr/>
          <p:nvPr/>
        </p:nvGrpSpPr>
        <p:grpSpPr>
          <a:xfrm>
            <a:off x="94414" y="4000504"/>
            <a:ext cx="5715040" cy="2484000"/>
            <a:chOff x="94414" y="4000504"/>
            <a:chExt cx="5929354" cy="2484000"/>
          </a:xfrm>
        </p:grpSpPr>
        <p:sp>
          <p:nvSpPr>
            <p:cNvPr id="47" name="Rounded Rectangle 23"/>
            <p:cNvSpPr/>
            <p:nvPr/>
          </p:nvSpPr>
          <p:spPr>
            <a:xfrm>
              <a:off x="94414" y="4000504"/>
              <a:ext cx="5929354" cy="2484000"/>
            </a:xfrm>
            <a:prstGeom prst="roundRect">
              <a:avLst>
                <a:gd name="adj" fmla="val 5239"/>
              </a:avLst>
            </a:prstGeom>
            <a:ln w="19050"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48" name="Rounded Rectangle 39"/>
            <p:cNvSpPr/>
            <p:nvPr/>
          </p:nvSpPr>
          <p:spPr>
            <a:xfrm>
              <a:off x="165852" y="4071942"/>
              <a:ext cx="2928958" cy="431687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ผลการดำเนินงาน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49" name="TextBox 40"/>
            <p:cNvSpPr txBox="1"/>
            <p:nvPr/>
          </p:nvSpPr>
          <p:spPr>
            <a:xfrm>
              <a:off x="193504" y="4559037"/>
              <a:ext cx="5643602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สรุป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ผล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การ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……………….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54" name="Group 43"/>
          <p:cNvGrpSpPr/>
          <p:nvPr/>
        </p:nvGrpSpPr>
        <p:grpSpPr>
          <a:xfrm>
            <a:off x="5880892" y="4000504"/>
            <a:ext cx="2928958" cy="2484000"/>
            <a:chOff x="6095206" y="5429264"/>
            <a:chExt cx="2928958" cy="2484000"/>
          </a:xfrm>
        </p:grpSpPr>
        <p:sp>
          <p:nvSpPr>
            <p:cNvPr id="55" name="Rounded Rectangle 42"/>
            <p:cNvSpPr/>
            <p:nvPr/>
          </p:nvSpPr>
          <p:spPr>
            <a:xfrm>
              <a:off x="6095206" y="5429264"/>
              <a:ext cx="2928958" cy="2484000"/>
            </a:xfrm>
            <a:prstGeom prst="roundRect">
              <a:avLst>
                <a:gd name="adj" fmla="val 5707"/>
              </a:avLst>
            </a:prstGeom>
            <a:noFill/>
            <a:ln w="1905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56" name="Rounded Rectangle 43"/>
            <p:cNvSpPr/>
            <p:nvPr/>
          </p:nvSpPr>
          <p:spPr>
            <a:xfrm>
              <a:off x="6166644" y="5500702"/>
              <a:ext cx="2786082" cy="431687"/>
            </a:xfrm>
            <a:prstGeom prst="roundRect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CC0099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0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พื้นที่ดำเนินงาน/หน่วยงานที่เกี่ยวข้อง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57" name="TextBox 44"/>
            <p:cNvSpPr txBox="1"/>
            <p:nvPr/>
          </p:nvSpPr>
          <p:spPr>
            <a:xfrm>
              <a:off x="6141916" y="5987496"/>
              <a:ext cx="27860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พื้นที่ดำเนินงาน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___________________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</a:p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ตำบล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อำเภอ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จังหวัด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58" name="Rounded Rectangle 39"/>
          <p:cNvSpPr/>
          <p:nvPr/>
        </p:nvSpPr>
        <p:spPr>
          <a:xfrm>
            <a:off x="8999436" y="840226"/>
            <a:ext cx="3025124" cy="431687"/>
          </a:xfrm>
          <a:prstGeom prst="roundRect">
            <a:avLst/>
          </a:prstGeom>
          <a:gradFill flip="none" rotWithShape="1">
            <a:gsLst>
              <a:gs pos="0">
                <a:srgbClr val="9966FF">
                  <a:tint val="66000"/>
                  <a:satMod val="160000"/>
                </a:srgbClr>
              </a:gs>
              <a:gs pos="50000">
                <a:srgbClr val="9966FF">
                  <a:tint val="44500"/>
                  <a:satMod val="160000"/>
                </a:srgbClr>
              </a:gs>
              <a:gs pos="100000">
                <a:srgbClr val="9966F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10800" rIns="36000" bIns="10800"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บรรลุ/ไม่บรรลุ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1726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795" y="118374"/>
            <a:ext cx="12190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๔ พัฒนางานส่งเสริมพระพุทธศาสนาและทะนุบำรุงศิลปวัฒนธรรมให้มีคุณภาพ เป็นที่ยอมรับทั้งใน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ระดับชาติและ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นานาชาติ</a:t>
            </a:r>
            <a:endParaRPr lang="th-TH" sz="24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41"/>
          <p:cNvGrpSpPr/>
          <p:nvPr/>
        </p:nvGrpSpPr>
        <p:grpSpPr>
          <a:xfrm>
            <a:off x="94414" y="785794"/>
            <a:ext cx="8715436" cy="3074892"/>
            <a:chOff x="94414" y="785794"/>
            <a:chExt cx="8715436" cy="3143272"/>
          </a:xfrm>
        </p:grpSpPr>
        <p:sp>
          <p:nvSpPr>
            <p:cNvPr id="30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165852" y="857232"/>
              <a:ext cx="8572560" cy="57150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เป้าประสงค์ที่ ๔.๒ นวัตกรรมด้านพระพุทธศาสนาและ</a:t>
              </a:r>
              <a:r>
                <a:rPr lang="th-TH" sz="2000" b="1" dirty="0" err="1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ศิลป</a:t>
              </a:r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วัฒนธรรมที่เกิดจากการบูรณาการงานส่งเสริมพระพุทธศาสนาและทะนุบำรุง</a:t>
              </a:r>
              <a:r>
                <a:rPr lang="th-TH" sz="2000" b="1" dirty="0" err="1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ศิลป</a:t>
              </a:r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วัฒนธรรมกับการเรียนการสอน การวิจัยและบริการวิชาการแก่สังคม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2" name="Rounded Rectangle 29"/>
            <p:cNvSpPr/>
            <p:nvPr/>
          </p:nvSpPr>
          <p:spPr>
            <a:xfrm>
              <a:off x="163270" y="1500173"/>
              <a:ext cx="8575142" cy="220431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0800" rIns="18000" bIns="10800" rtlCol="0" anchor="ctr"/>
            <a:lstStyle/>
            <a:p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เป้าหมาย </a:t>
              </a:r>
              <a:r>
                <a:rPr lang="th-TH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(๒๕๖๐ – ๒๕๖๔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 </a:t>
              </a:r>
              <a:r>
                <a:rPr lang="en-US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: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33" name="Rounded Rectangle 24"/>
          <p:cNvSpPr/>
          <p:nvPr/>
        </p:nvSpPr>
        <p:spPr>
          <a:xfrm>
            <a:off x="8929750" y="785794"/>
            <a:ext cx="3166248" cy="3074892"/>
          </a:xfrm>
          <a:prstGeom prst="roundRect">
            <a:avLst>
              <a:gd name="adj" fmla="val 4639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7030A0"/>
                </a:solidFill>
              </a:ln>
              <a:latin typeface="TH SarabunPSK" panose="020B0500040200020003" pitchFamily="34" charset="-34"/>
              <a:cs typeface="TH SarabunPSK" pitchFamily="34" charset="-34"/>
            </a:endParaRPr>
          </a:p>
        </p:txBody>
      </p:sp>
      <p:grpSp>
        <p:nvGrpSpPr>
          <p:cNvPr id="34" name="Group 43"/>
          <p:cNvGrpSpPr/>
          <p:nvPr/>
        </p:nvGrpSpPr>
        <p:grpSpPr>
          <a:xfrm>
            <a:off x="8927998" y="3950157"/>
            <a:ext cx="3168000" cy="2550679"/>
            <a:chOff x="5952330" y="5407686"/>
            <a:chExt cx="3168000" cy="1093148"/>
          </a:xfrm>
        </p:grpSpPr>
        <p:sp>
          <p:nvSpPr>
            <p:cNvPr id="35" name="Rounded Rectangle 46"/>
            <p:cNvSpPr/>
            <p:nvPr/>
          </p:nvSpPr>
          <p:spPr>
            <a:xfrm>
              <a:off x="5952330" y="5407686"/>
              <a:ext cx="3168000" cy="1093148"/>
            </a:xfrm>
            <a:prstGeom prst="roundRect">
              <a:avLst>
                <a:gd name="adj" fmla="val 11888"/>
              </a:avLst>
            </a:prstGeom>
            <a:noFill/>
            <a:ln w="190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19050">
                  <a:solidFill>
                    <a:schemeClr val="tx1"/>
                  </a:solidFill>
                </a:ln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6" name="Rounded Rectangle 47"/>
            <p:cNvSpPr/>
            <p:nvPr/>
          </p:nvSpPr>
          <p:spPr>
            <a:xfrm>
              <a:off x="6023768" y="5440780"/>
              <a:ext cx="3025124" cy="204108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งบประมาณ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7" name="TextBox 48"/>
            <p:cNvSpPr txBox="1"/>
            <p:nvPr/>
          </p:nvSpPr>
          <p:spPr>
            <a:xfrm>
              <a:off x="6023768" y="5686708"/>
              <a:ext cx="3025124" cy="158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จำนวน.............................บาท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46" name="Group 42"/>
          <p:cNvGrpSpPr/>
          <p:nvPr/>
        </p:nvGrpSpPr>
        <p:grpSpPr>
          <a:xfrm>
            <a:off x="94414" y="4000504"/>
            <a:ext cx="5715040" cy="2484000"/>
            <a:chOff x="94414" y="4000504"/>
            <a:chExt cx="5929354" cy="2484000"/>
          </a:xfrm>
        </p:grpSpPr>
        <p:sp>
          <p:nvSpPr>
            <p:cNvPr id="47" name="Rounded Rectangle 23"/>
            <p:cNvSpPr/>
            <p:nvPr/>
          </p:nvSpPr>
          <p:spPr>
            <a:xfrm>
              <a:off x="94414" y="4000504"/>
              <a:ext cx="5929354" cy="2484000"/>
            </a:xfrm>
            <a:prstGeom prst="roundRect">
              <a:avLst>
                <a:gd name="adj" fmla="val 5239"/>
              </a:avLst>
            </a:prstGeom>
            <a:ln w="19050"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48" name="Rounded Rectangle 39"/>
            <p:cNvSpPr/>
            <p:nvPr/>
          </p:nvSpPr>
          <p:spPr>
            <a:xfrm>
              <a:off x="165852" y="4071942"/>
              <a:ext cx="2928958" cy="431687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ผลการดำเนินงาน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49" name="TextBox 40"/>
            <p:cNvSpPr txBox="1"/>
            <p:nvPr/>
          </p:nvSpPr>
          <p:spPr>
            <a:xfrm>
              <a:off x="178908" y="4573105"/>
              <a:ext cx="5643602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สรุป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ผล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การ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…………….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54" name="Group 43"/>
          <p:cNvGrpSpPr/>
          <p:nvPr/>
        </p:nvGrpSpPr>
        <p:grpSpPr>
          <a:xfrm>
            <a:off x="5880892" y="4000504"/>
            <a:ext cx="2928958" cy="2484000"/>
            <a:chOff x="6095206" y="5429264"/>
            <a:chExt cx="2928958" cy="2484000"/>
          </a:xfrm>
        </p:grpSpPr>
        <p:sp>
          <p:nvSpPr>
            <p:cNvPr id="55" name="Rounded Rectangle 42"/>
            <p:cNvSpPr/>
            <p:nvPr/>
          </p:nvSpPr>
          <p:spPr>
            <a:xfrm>
              <a:off x="6095206" y="5429264"/>
              <a:ext cx="2928958" cy="2484000"/>
            </a:xfrm>
            <a:prstGeom prst="roundRect">
              <a:avLst>
                <a:gd name="adj" fmla="val 5707"/>
              </a:avLst>
            </a:prstGeom>
            <a:noFill/>
            <a:ln w="1905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56" name="Rounded Rectangle 43"/>
            <p:cNvSpPr/>
            <p:nvPr/>
          </p:nvSpPr>
          <p:spPr>
            <a:xfrm>
              <a:off x="6166644" y="5500702"/>
              <a:ext cx="2786082" cy="431687"/>
            </a:xfrm>
            <a:prstGeom prst="roundRect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CC0099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0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พื้นที่ดำเนินงาน/หน่วยงานที่เกี่ยวข้อง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57" name="TextBox 44"/>
            <p:cNvSpPr txBox="1"/>
            <p:nvPr/>
          </p:nvSpPr>
          <p:spPr>
            <a:xfrm>
              <a:off x="6141916" y="5987496"/>
              <a:ext cx="27860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พื้นที่ดำเนินงาน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___________________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</a:p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ตำบล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อำเภอ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จังหวัด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 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58" name="Rounded Rectangle 39"/>
          <p:cNvSpPr/>
          <p:nvPr/>
        </p:nvSpPr>
        <p:spPr>
          <a:xfrm>
            <a:off x="8999436" y="840226"/>
            <a:ext cx="3025124" cy="431687"/>
          </a:xfrm>
          <a:prstGeom prst="roundRect">
            <a:avLst/>
          </a:prstGeom>
          <a:gradFill flip="none" rotWithShape="1">
            <a:gsLst>
              <a:gs pos="0">
                <a:srgbClr val="9966FF">
                  <a:tint val="66000"/>
                  <a:satMod val="160000"/>
                </a:srgbClr>
              </a:gs>
              <a:gs pos="50000">
                <a:srgbClr val="9966FF">
                  <a:tint val="44500"/>
                  <a:satMod val="160000"/>
                </a:srgbClr>
              </a:gs>
              <a:gs pos="100000">
                <a:srgbClr val="9966F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10800" rIns="36000" bIns="10800"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บรรลุ/ไม่บรรลุ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1297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795" y="118374"/>
            <a:ext cx="12190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สรุป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๔ พัฒนางานส่งเสริมพระพุทธศาสนาและทะนุบำรุงศิลปวัฒนธรรมให้มีคุณภาพ เป็นที่ยอมรับทั้งใน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ระดับชาติและนานาชาติ</a:t>
            </a:r>
            <a:endParaRPr lang="th-TH" sz="24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41"/>
          <p:cNvGrpSpPr/>
          <p:nvPr/>
        </p:nvGrpSpPr>
        <p:grpSpPr>
          <a:xfrm>
            <a:off x="94414" y="785794"/>
            <a:ext cx="11925132" cy="3074892"/>
            <a:chOff x="94414" y="785794"/>
            <a:chExt cx="8715436" cy="3143272"/>
          </a:xfrm>
        </p:grpSpPr>
        <p:sp>
          <p:nvSpPr>
            <p:cNvPr id="30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165852" y="857232"/>
              <a:ext cx="8572560" cy="57150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endParaRPr lang="th-TH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algn="ctr"/>
              <a:r>
                <a:rPr lang="th-TH" sz="2000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สรุป</a:t>
              </a:r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การประเมิน</a:t>
              </a:r>
              <a:endParaRPr lang="en-US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algn="ctr"/>
              <a:endParaRPr lang="en-US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2" name="Rounded Rectangle 29"/>
            <p:cNvSpPr/>
            <p:nvPr/>
          </p:nvSpPr>
          <p:spPr>
            <a:xfrm>
              <a:off x="163270" y="1500173"/>
              <a:ext cx="8575142" cy="220431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0800" rIns="18000" bIns="10800" rtlCol="0" anchor="ctr"/>
            <a:lstStyle/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54" name="Group 43"/>
          <p:cNvGrpSpPr/>
          <p:nvPr/>
        </p:nvGrpSpPr>
        <p:grpSpPr>
          <a:xfrm>
            <a:off x="94413" y="4000504"/>
            <a:ext cx="11925133" cy="2484000"/>
            <a:chOff x="6095206" y="5429264"/>
            <a:chExt cx="2928958" cy="2484000"/>
          </a:xfrm>
        </p:grpSpPr>
        <p:sp>
          <p:nvSpPr>
            <p:cNvPr id="55" name="Rounded Rectangle 42"/>
            <p:cNvSpPr/>
            <p:nvPr/>
          </p:nvSpPr>
          <p:spPr>
            <a:xfrm>
              <a:off x="6095206" y="5429264"/>
              <a:ext cx="2928958" cy="2484000"/>
            </a:xfrm>
            <a:prstGeom prst="roundRect">
              <a:avLst>
                <a:gd name="adj" fmla="val 5707"/>
              </a:avLst>
            </a:prstGeom>
            <a:noFill/>
            <a:ln w="1905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56" name="Rounded Rectangle 43"/>
            <p:cNvSpPr/>
            <p:nvPr/>
          </p:nvSpPr>
          <p:spPr>
            <a:xfrm>
              <a:off x="6166644" y="5500702"/>
              <a:ext cx="2786082" cy="431687"/>
            </a:xfrm>
            <a:prstGeom prst="roundRect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CC0099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0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แนวทางการแก้ไขและพัฒนา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02386" y="1603713"/>
            <a:ext cx="11526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สรุปผลการประเมินยุทธศาสตร์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๔ พัฒนางานส่งเสริมพระพุทธศาสนาและทะนุบำรุงศิลปวัฒนธรรมให้มีคุณภาพ เป็นที่ยอมรับทั้งใน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ระดับชาติและนานาชาติ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................</a:t>
            </a:r>
          </a:p>
          <a:p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2061" y="4550839"/>
            <a:ext cx="11526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แนวทางพัฒนายุทธศาสตร์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๔ พัฒนางานส่งเสริมพระพุทธศาสนาและทะนุบำรุงศิลปวัฒนธรรมให้มีคุณภาพ เป็นที่ยอมรับทั้งใน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ระดับชาติและ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นานาชาติ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.......................</a:t>
            </a:r>
          </a:p>
          <a:p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1107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795" y="118374"/>
            <a:ext cx="121904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๕ พัฒนาการบริหารจัดการองค์กรเชิงพุทธบูรณาการ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41"/>
          <p:cNvGrpSpPr/>
          <p:nvPr/>
        </p:nvGrpSpPr>
        <p:grpSpPr>
          <a:xfrm>
            <a:off x="94414" y="785794"/>
            <a:ext cx="8715436" cy="3074892"/>
            <a:chOff x="94414" y="785794"/>
            <a:chExt cx="8715436" cy="3143272"/>
          </a:xfrm>
        </p:grpSpPr>
        <p:sp>
          <p:nvSpPr>
            <p:cNvPr id="30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165852" y="857232"/>
              <a:ext cx="8572560" cy="57150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เป้าประสงค์ที่ ๕.๑ การบริหารจัดการองค์กรโดยใช้หลักพระพุทธศาสนาบูรณาการกับการบริหารจัดการสมัยใหม่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2" name="Rounded Rectangle 29"/>
            <p:cNvSpPr/>
            <p:nvPr/>
          </p:nvSpPr>
          <p:spPr>
            <a:xfrm>
              <a:off x="163270" y="1500173"/>
              <a:ext cx="8575142" cy="220431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0800" rIns="18000" bIns="10800" rtlCol="0" anchor="ctr"/>
            <a:lstStyle/>
            <a:p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เป้าหมาย </a:t>
              </a:r>
              <a:r>
                <a:rPr lang="th-TH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(๒๕๖๐ – ๒๕๖๔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 </a:t>
              </a:r>
              <a:r>
                <a:rPr lang="en-US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: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33" name="Rounded Rectangle 24"/>
          <p:cNvSpPr/>
          <p:nvPr/>
        </p:nvSpPr>
        <p:spPr>
          <a:xfrm>
            <a:off x="8929750" y="785794"/>
            <a:ext cx="3166248" cy="3074892"/>
          </a:xfrm>
          <a:prstGeom prst="roundRect">
            <a:avLst>
              <a:gd name="adj" fmla="val 4639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7030A0"/>
                </a:solidFill>
              </a:ln>
              <a:latin typeface="TH SarabunPSK" panose="020B0500040200020003" pitchFamily="34" charset="-34"/>
              <a:cs typeface="TH SarabunPSK" pitchFamily="34" charset="-34"/>
            </a:endParaRPr>
          </a:p>
        </p:txBody>
      </p:sp>
      <p:grpSp>
        <p:nvGrpSpPr>
          <p:cNvPr id="34" name="Group 43"/>
          <p:cNvGrpSpPr/>
          <p:nvPr/>
        </p:nvGrpSpPr>
        <p:grpSpPr>
          <a:xfrm>
            <a:off x="8927998" y="3950157"/>
            <a:ext cx="3168000" cy="2550679"/>
            <a:chOff x="5952330" y="5407686"/>
            <a:chExt cx="3168000" cy="1093148"/>
          </a:xfrm>
        </p:grpSpPr>
        <p:sp>
          <p:nvSpPr>
            <p:cNvPr id="35" name="Rounded Rectangle 46"/>
            <p:cNvSpPr/>
            <p:nvPr/>
          </p:nvSpPr>
          <p:spPr>
            <a:xfrm>
              <a:off x="5952330" y="5407686"/>
              <a:ext cx="3168000" cy="1093148"/>
            </a:xfrm>
            <a:prstGeom prst="roundRect">
              <a:avLst>
                <a:gd name="adj" fmla="val 11888"/>
              </a:avLst>
            </a:prstGeom>
            <a:noFill/>
            <a:ln w="190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19050">
                  <a:solidFill>
                    <a:schemeClr val="tx1"/>
                  </a:solidFill>
                </a:ln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6" name="Rounded Rectangle 47"/>
            <p:cNvSpPr/>
            <p:nvPr/>
          </p:nvSpPr>
          <p:spPr>
            <a:xfrm>
              <a:off x="6023768" y="5440780"/>
              <a:ext cx="3025124" cy="204108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งบประมาณ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7" name="TextBox 48"/>
            <p:cNvSpPr txBox="1"/>
            <p:nvPr/>
          </p:nvSpPr>
          <p:spPr>
            <a:xfrm>
              <a:off x="6023768" y="5686708"/>
              <a:ext cx="3025124" cy="158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จำนวน.............................บาท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46" name="Group 42"/>
          <p:cNvGrpSpPr/>
          <p:nvPr/>
        </p:nvGrpSpPr>
        <p:grpSpPr>
          <a:xfrm>
            <a:off x="94414" y="4000504"/>
            <a:ext cx="5715040" cy="2484000"/>
            <a:chOff x="94414" y="4000504"/>
            <a:chExt cx="5929354" cy="2484000"/>
          </a:xfrm>
        </p:grpSpPr>
        <p:sp>
          <p:nvSpPr>
            <p:cNvPr id="47" name="Rounded Rectangle 23"/>
            <p:cNvSpPr/>
            <p:nvPr/>
          </p:nvSpPr>
          <p:spPr>
            <a:xfrm>
              <a:off x="94414" y="4000504"/>
              <a:ext cx="5929354" cy="2484000"/>
            </a:xfrm>
            <a:prstGeom prst="roundRect">
              <a:avLst>
                <a:gd name="adj" fmla="val 5239"/>
              </a:avLst>
            </a:prstGeom>
            <a:ln w="19050"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48" name="Rounded Rectangle 39"/>
            <p:cNvSpPr/>
            <p:nvPr/>
          </p:nvSpPr>
          <p:spPr>
            <a:xfrm>
              <a:off x="165852" y="4071942"/>
              <a:ext cx="2928958" cy="431687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ผลการดำเนินงาน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49" name="TextBox 40"/>
            <p:cNvSpPr txBox="1"/>
            <p:nvPr/>
          </p:nvSpPr>
          <p:spPr>
            <a:xfrm>
              <a:off x="208099" y="4573105"/>
              <a:ext cx="5643602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สรุป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ผล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การ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…………….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54" name="Group 43"/>
          <p:cNvGrpSpPr/>
          <p:nvPr/>
        </p:nvGrpSpPr>
        <p:grpSpPr>
          <a:xfrm>
            <a:off x="5880892" y="4000504"/>
            <a:ext cx="2928958" cy="2484000"/>
            <a:chOff x="6095206" y="5429264"/>
            <a:chExt cx="2928958" cy="2484000"/>
          </a:xfrm>
        </p:grpSpPr>
        <p:sp>
          <p:nvSpPr>
            <p:cNvPr id="55" name="Rounded Rectangle 42"/>
            <p:cNvSpPr/>
            <p:nvPr/>
          </p:nvSpPr>
          <p:spPr>
            <a:xfrm>
              <a:off x="6095206" y="5429264"/>
              <a:ext cx="2928958" cy="2484000"/>
            </a:xfrm>
            <a:prstGeom prst="roundRect">
              <a:avLst>
                <a:gd name="adj" fmla="val 5707"/>
              </a:avLst>
            </a:prstGeom>
            <a:noFill/>
            <a:ln w="1905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56" name="Rounded Rectangle 43"/>
            <p:cNvSpPr/>
            <p:nvPr/>
          </p:nvSpPr>
          <p:spPr>
            <a:xfrm>
              <a:off x="6166644" y="5500702"/>
              <a:ext cx="2786082" cy="431687"/>
            </a:xfrm>
            <a:prstGeom prst="roundRect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CC0099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0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พื้นที่ดำเนินงาน/หน่วยงานที่เกี่ยวข้อง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57" name="TextBox 44"/>
            <p:cNvSpPr txBox="1"/>
            <p:nvPr/>
          </p:nvSpPr>
          <p:spPr>
            <a:xfrm>
              <a:off x="6141916" y="5987496"/>
              <a:ext cx="27860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พื้นที่ดำเนินงาน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___________________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</a:p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ตำบล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อำเภอ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จังหวัด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58" name="Rounded Rectangle 39"/>
          <p:cNvSpPr/>
          <p:nvPr/>
        </p:nvSpPr>
        <p:spPr>
          <a:xfrm>
            <a:off x="8999436" y="840226"/>
            <a:ext cx="3025124" cy="431687"/>
          </a:xfrm>
          <a:prstGeom prst="roundRect">
            <a:avLst/>
          </a:prstGeom>
          <a:gradFill flip="none" rotWithShape="1">
            <a:gsLst>
              <a:gs pos="0">
                <a:srgbClr val="9966FF">
                  <a:tint val="66000"/>
                  <a:satMod val="160000"/>
                </a:srgbClr>
              </a:gs>
              <a:gs pos="50000">
                <a:srgbClr val="9966FF">
                  <a:tint val="44500"/>
                  <a:satMod val="160000"/>
                </a:srgbClr>
              </a:gs>
              <a:gs pos="100000">
                <a:srgbClr val="9966F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10800" rIns="36000" bIns="10800"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บรรลุ/ไม่บรรลุ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8912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795" y="118374"/>
            <a:ext cx="121904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สรุป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๕ พัฒนาการบริหารจัดการองค์กรเชิงพุทธบูรณาการ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41"/>
          <p:cNvGrpSpPr/>
          <p:nvPr/>
        </p:nvGrpSpPr>
        <p:grpSpPr>
          <a:xfrm>
            <a:off x="94414" y="785794"/>
            <a:ext cx="11925132" cy="3074892"/>
            <a:chOff x="94414" y="785794"/>
            <a:chExt cx="8715436" cy="3143272"/>
          </a:xfrm>
        </p:grpSpPr>
        <p:sp>
          <p:nvSpPr>
            <p:cNvPr id="30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165852" y="857232"/>
              <a:ext cx="8572560" cy="57150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endParaRPr lang="th-TH" sz="2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สรุป</a:t>
              </a:r>
              <a:r>
                <a:rPr lang="th-TH" sz="24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การประเมิน</a:t>
              </a:r>
              <a:endParaRPr lang="en-US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algn="ctr"/>
              <a:endParaRPr lang="en-US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2" name="Rounded Rectangle 29"/>
            <p:cNvSpPr/>
            <p:nvPr/>
          </p:nvSpPr>
          <p:spPr>
            <a:xfrm>
              <a:off x="163270" y="1500173"/>
              <a:ext cx="8575142" cy="220431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0800" rIns="18000" bIns="10800" rtlCol="0" anchor="ctr"/>
            <a:lstStyle/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54" name="Group 43"/>
          <p:cNvGrpSpPr/>
          <p:nvPr/>
        </p:nvGrpSpPr>
        <p:grpSpPr>
          <a:xfrm>
            <a:off x="94413" y="4000504"/>
            <a:ext cx="11925133" cy="2484000"/>
            <a:chOff x="6095206" y="5429264"/>
            <a:chExt cx="2928958" cy="2484000"/>
          </a:xfrm>
        </p:grpSpPr>
        <p:sp>
          <p:nvSpPr>
            <p:cNvPr id="55" name="Rounded Rectangle 42"/>
            <p:cNvSpPr/>
            <p:nvPr/>
          </p:nvSpPr>
          <p:spPr>
            <a:xfrm>
              <a:off x="6095206" y="5429264"/>
              <a:ext cx="2928958" cy="2484000"/>
            </a:xfrm>
            <a:prstGeom prst="roundRect">
              <a:avLst>
                <a:gd name="adj" fmla="val 5707"/>
              </a:avLst>
            </a:prstGeom>
            <a:noFill/>
            <a:ln w="1905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56" name="Rounded Rectangle 43"/>
            <p:cNvSpPr/>
            <p:nvPr/>
          </p:nvSpPr>
          <p:spPr>
            <a:xfrm>
              <a:off x="6166644" y="5500702"/>
              <a:ext cx="2786082" cy="431687"/>
            </a:xfrm>
            <a:prstGeom prst="roundRect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CC0099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แนวทางการแก้ไขและพัฒนา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02386" y="1589645"/>
            <a:ext cx="11526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สรุปผลการประเมินยุทธศาสตร์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๕ พัฒนาการบริหารจัดการองค์กรเชิงพุทธ</a:t>
            </a:r>
            <a:r>
              <a:rPr lang="th-TH" sz="20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บูรณา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..........................................................................................................................</a:t>
            </a:r>
          </a:p>
          <a:p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2061" y="4519849"/>
            <a:ext cx="11526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แนวทางพัฒนายุทธศาสตร์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๕ พัฒนาการบริหารจัดการองค์กรเชิงพุทธ</a:t>
            </a:r>
            <a:r>
              <a:rPr lang="th-TH" sz="20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บูรณา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..........................................................................................................................</a:t>
            </a:r>
          </a:p>
          <a:p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9020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"/>
          <p:cNvSpPr txBox="1">
            <a:spLocks noChangeArrowheads="1"/>
          </p:cNvSpPr>
          <p:nvPr/>
        </p:nvSpPr>
        <p:spPr bwMode="auto">
          <a:xfrm>
            <a:off x="92849" y="67158"/>
            <a:ext cx="12190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๒. การวิเคราะห์สภาพแวดล้อมวิทยาเขต/วิทยาลัยสงฆ์..... (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SWOT Analysis)</a:t>
            </a:r>
            <a:endParaRPr lang="en-US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22" name="Group 41"/>
          <p:cNvGrpSpPr/>
          <p:nvPr/>
        </p:nvGrpSpPr>
        <p:grpSpPr>
          <a:xfrm>
            <a:off x="122549" y="630088"/>
            <a:ext cx="5926559" cy="3083685"/>
            <a:chOff x="94414" y="785794"/>
            <a:chExt cx="8715436" cy="3246372"/>
          </a:xfrm>
        </p:grpSpPr>
        <p:sp>
          <p:nvSpPr>
            <p:cNvPr id="23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4" name="Rounded Rectangle 27"/>
            <p:cNvSpPr/>
            <p:nvPr/>
          </p:nvSpPr>
          <p:spPr>
            <a:xfrm>
              <a:off x="230212" y="857232"/>
              <a:ext cx="8429683" cy="465988"/>
            </a:xfrm>
            <a:prstGeom prst="roundRect">
              <a:avLst/>
            </a:prstGeom>
            <a:solidFill>
              <a:srgbClr val="FF6699"/>
            </a:solidFill>
            <a:ln w="12700"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จุดแข็ง (</a:t>
              </a:r>
              <a:r>
                <a:rPr lang="en-US" sz="2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Strength)</a:t>
              </a:r>
            </a:p>
          </p:txBody>
        </p:sp>
        <p:sp>
          <p:nvSpPr>
            <p:cNvPr id="26" name="TextBox 30"/>
            <p:cNvSpPr txBox="1"/>
            <p:nvPr/>
          </p:nvSpPr>
          <p:spPr>
            <a:xfrm>
              <a:off x="237290" y="1310448"/>
              <a:ext cx="8358246" cy="272171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dirty="0"/>
                <a:t>๑. </a:t>
              </a:r>
              <a:r>
                <a:rPr lang="th-TH" dirty="0" smtClean="0"/>
                <a:t>................................................................................................................................</a:t>
              </a:r>
              <a:endParaRPr lang="en-US" dirty="0"/>
            </a:p>
            <a:p>
              <a:r>
                <a:rPr lang="th-TH" dirty="0"/>
                <a:t>๒. </a:t>
              </a:r>
              <a:r>
                <a:rPr lang="th-TH" dirty="0" smtClean="0"/>
                <a:t>................................................................................................................................</a:t>
              </a:r>
              <a:endParaRPr lang="en-US" dirty="0"/>
            </a:p>
            <a:p>
              <a:r>
                <a:rPr lang="th-TH" dirty="0"/>
                <a:t>๓. </a:t>
              </a:r>
              <a:r>
                <a:rPr lang="th-TH" dirty="0" smtClean="0"/>
                <a:t>................................................................................................................................</a:t>
              </a:r>
              <a:endParaRPr lang="en-US" dirty="0"/>
            </a:p>
            <a:p>
              <a:r>
                <a:rPr lang="th-TH" dirty="0"/>
                <a:t>๔. </a:t>
              </a:r>
              <a:r>
                <a:rPr lang="th-TH" dirty="0" smtClean="0"/>
                <a:t>................................................................................................................................</a:t>
              </a:r>
              <a:endParaRPr lang="en-US" dirty="0"/>
            </a:p>
            <a:p>
              <a:r>
                <a:rPr lang="th-TH" dirty="0"/>
                <a:t>๕. </a:t>
              </a:r>
              <a:r>
                <a:rPr lang="th-TH" dirty="0" smtClean="0"/>
                <a:t>................................................................................................................................</a:t>
              </a:r>
              <a:endParaRPr lang="en-US" dirty="0"/>
            </a:p>
            <a:p>
              <a:r>
                <a:rPr lang="th-TH" dirty="0"/>
                <a:t>๖. </a:t>
              </a:r>
              <a:r>
                <a:rPr lang="th-TH" dirty="0" smtClean="0"/>
                <a:t>................................................................................................................................</a:t>
              </a:r>
              <a:endParaRPr lang="en-US" dirty="0"/>
            </a:p>
            <a:p>
              <a:r>
                <a:rPr lang="th-TH" dirty="0"/>
                <a:t>๗. </a:t>
              </a:r>
              <a:r>
                <a:rPr lang="th-TH" dirty="0" smtClean="0"/>
                <a:t>................................................................................................................................</a:t>
              </a:r>
              <a:endParaRPr lang="en-US" dirty="0"/>
            </a:p>
            <a:p>
              <a:r>
                <a:rPr lang="th-TH" dirty="0"/>
                <a:t>๘. </a:t>
              </a:r>
              <a:r>
                <a:rPr lang="th-TH" dirty="0" smtClean="0"/>
                <a:t>................................................................................................................................</a:t>
              </a:r>
              <a:endParaRPr lang="en-US" dirty="0"/>
            </a:p>
            <a:p>
              <a:r>
                <a:rPr lang="th-TH" dirty="0"/>
                <a:t>๙. </a:t>
              </a:r>
              <a:r>
                <a:rPr lang="th-TH" dirty="0" smtClean="0"/>
                <a:t>................................................................................................................................</a:t>
              </a:r>
              <a:endParaRPr lang="en-US" sz="1600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33" name="Group 41"/>
          <p:cNvGrpSpPr/>
          <p:nvPr/>
        </p:nvGrpSpPr>
        <p:grpSpPr>
          <a:xfrm>
            <a:off x="122549" y="3601329"/>
            <a:ext cx="5926559" cy="2883877"/>
            <a:chOff x="94414" y="785794"/>
            <a:chExt cx="8715436" cy="3143272"/>
          </a:xfrm>
        </p:grpSpPr>
        <p:sp>
          <p:nvSpPr>
            <p:cNvPr id="34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5" name="Rounded Rectangle 27"/>
            <p:cNvSpPr/>
            <p:nvPr/>
          </p:nvSpPr>
          <p:spPr>
            <a:xfrm>
              <a:off x="230212" y="857232"/>
              <a:ext cx="8429683" cy="465988"/>
            </a:xfrm>
            <a:prstGeom prst="roundRect">
              <a:avLst/>
            </a:prstGeom>
            <a:solidFill>
              <a:srgbClr val="9966FF"/>
            </a:solidFill>
            <a:ln w="12700"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โอกาส (</a:t>
              </a:r>
              <a:r>
                <a:rPr lang="en-US" sz="2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Opportunity)</a:t>
              </a:r>
              <a:endParaRPr lang="en-US" sz="28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67" name="Group 41"/>
          <p:cNvGrpSpPr/>
          <p:nvPr/>
        </p:nvGrpSpPr>
        <p:grpSpPr>
          <a:xfrm>
            <a:off x="6039482" y="615576"/>
            <a:ext cx="5926559" cy="2985753"/>
            <a:chOff x="94414" y="785794"/>
            <a:chExt cx="8715436" cy="3143272"/>
          </a:xfrm>
        </p:grpSpPr>
        <p:sp>
          <p:nvSpPr>
            <p:cNvPr id="68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69" name="Rounded Rectangle 27"/>
            <p:cNvSpPr/>
            <p:nvPr/>
          </p:nvSpPr>
          <p:spPr>
            <a:xfrm>
              <a:off x="230212" y="857232"/>
              <a:ext cx="8429683" cy="465988"/>
            </a:xfrm>
            <a:prstGeom prst="roundRect">
              <a:avLst/>
            </a:prstGeom>
            <a:solidFill>
              <a:srgbClr val="FFC000"/>
            </a:solidFill>
            <a:ln w="12700"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จุดอ่อน (</a:t>
              </a:r>
              <a:r>
                <a:rPr lang="en-US" sz="2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Weakness)</a:t>
              </a:r>
              <a:endParaRPr lang="en-US" sz="28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71" name="Group 41"/>
          <p:cNvGrpSpPr/>
          <p:nvPr/>
        </p:nvGrpSpPr>
        <p:grpSpPr>
          <a:xfrm>
            <a:off x="6039482" y="3586817"/>
            <a:ext cx="5926559" cy="2883877"/>
            <a:chOff x="94414" y="785794"/>
            <a:chExt cx="8715436" cy="3143272"/>
          </a:xfrm>
        </p:grpSpPr>
        <p:sp>
          <p:nvSpPr>
            <p:cNvPr id="72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73" name="Rounded Rectangle 27"/>
            <p:cNvSpPr/>
            <p:nvPr/>
          </p:nvSpPr>
          <p:spPr>
            <a:xfrm>
              <a:off x="230212" y="857232"/>
              <a:ext cx="8429683" cy="46598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 w="12700"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อุปสรรค (</a:t>
              </a:r>
              <a:r>
                <a:rPr lang="en-US" sz="2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Threat)</a:t>
              </a:r>
              <a:endParaRPr lang="en-US" sz="28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76" name="TextBox 30"/>
          <p:cNvSpPr txBox="1"/>
          <p:nvPr/>
        </p:nvSpPr>
        <p:spPr>
          <a:xfrm>
            <a:off x="6109822" y="1125660"/>
            <a:ext cx="5683667" cy="2585323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th-TH" dirty="0"/>
              <a:t>๑.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๒.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๓.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๔.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๕.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๖.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๗.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๘.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๙.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sz="16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7" name="TextBox 30"/>
          <p:cNvSpPr txBox="1"/>
          <p:nvPr/>
        </p:nvSpPr>
        <p:spPr>
          <a:xfrm>
            <a:off x="219706" y="4176882"/>
            <a:ext cx="5683667" cy="230832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th-TH" dirty="0"/>
              <a:t>๑.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๒.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๓.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๔.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๕.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๖.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๗.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๘.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</p:txBody>
      </p:sp>
      <p:sp>
        <p:nvSpPr>
          <p:cNvPr id="79" name="TextBox 30"/>
          <p:cNvSpPr txBox="1"/>
          <p:nvPr/>
        </p:nvSpPr>
        <p:spPr>
          <a:xfrm>
            <a:off x="6131826" y="4176882"/>
            <a:ext cx="5683667" cy="230832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th-TH" dirty="0"/>
              <a:t>๑.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๒.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๓.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๔.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๕.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๖.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๗.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  <a:p>
            <a:r>
              <a:rPr lang="th-TH" dirty="0"/>
              <a:t>๘. </a:t>
            </a:r>
            <a:r>
              <a:rPr lang="th-TH" dirty="0" smtClean="0"/>
              <a:t>................................................................................................................................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52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"/>
          <p:cNvSpPr txBox="1">
            <a:spLocks noChangeArrowheads="1"/>
          </p:cNvSpPr>
          <p:nvPr/>
        </p:nvSpPr>
        <p:spPr bwMode="auto">
          <a:xfrm>
            <a:off x="92849" y="67158"/>
            <a:ext cx="12190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๓. แนวทางในการพัฒนาวิทยาเขต/วิทยาลัยสงฆ์.................. </a:t>
            </a:r>
            <a:endParaRPr lang="en-US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22" name="Group 41"/>
          <p:cNvGrpSpPr/>
          <p:nvPr/>
        </p:nvGrpSpPr>
        <p:grpSpPr>
          <a:xfrm>
            <a:off x="122549" y="630087"/>
            <a:ext cx="11883921" cy="3899709"/>
            <a:chOff x="94414" y="785793"/>
            <a:chExt cx="8715436" cy="4105447"/>
          </a:xfrm>
        </p:grpSpPr>
        <p:sp>
          <p:nvSpPr>
            <p:cNvPr id="23" name="Rounded Rectangle 22"/>
            <p:cNvSpPr/>
            <p:nvPr/>
          </p:nvSpPr>
          <p:spPr>
            <a:xfrm>
              <a:off x="94414" y="785793"/>
              <a:ext cx="8715436" cy="4105447"/>
            </a:xfrm>
            <a:prstGeom prst="roundRect">
              <a:avLst>
                <a:gd name="adj" fmla="val 5239"/>
              </a:avLst>
            </a:prstGeom>
            <a:noFill/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4" name="Rounded Rectangle 27"/>
            <p:cNvSpPr/>
            <p:nvPr/>
          </p:nvSpPr>
          <p:spPr>
            <a:xfrm>
              <a:off x="230212" y="857231"/>
              <a:ext cx="8429683" cy="1383044"/>
            </a:xfrm>
            <a:prstGeom prst="roundRect">
              <a:avLst/>
            </a:prstGeom>
            <a:solidFill>
              <a:srgbClr val="FF9999"/>
            </a:solidFill>
            <a:ln w="12700"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จากการประเมินผลแผนพัฒนามหาวิทยาลัย ระยะที่ ๑๒ และการวิเคราะห์สภาพแวดล้อม (</a:t>
              </a:r>
              <a:r>
                <a:rPr lang="en-US" sz="2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SWOT Analysis</a:t>
              </a:r>
              <a:r>
                <a:rPr lang="en-US" sz="28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)</a:t>
              </a:r>
              <a:r>
                <a:rPr lang="th-TH" sz="28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/>
              </a:r>
              <a:br>
                <a:rPr lang="th-TH" sz="28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en-US" sz="28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r>
                <a:rPr lang="th-TH" sz="2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ของส่วน</a:t>
              </a:r>
              <a:r>
                <a:rPr lang="th-TH" sz="28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งานวิทยา</a:t>
              </a:r>
              <a:r>
                <a:rPr lang="th-TH" sz="2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เขต/วิทยาลัย.................. สามารถสรุปแนวทางในการพัฒนาได้ ดังนี้</a:t>
              </a:r>
              <a:endPara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6" name="TextBox 30"/>
            <p:cNvSpPr txBox="1"/>
            <p:nvPr/>
          </p:nvSpPr>
          <p:spPr>
            <a:xfrm>
              <a:off x="230212" y="2383106"/>
              <a:ext cx="8358246" cy="236530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sz="28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๑. </a:t>
              </a:r>
              <a:r>
                <a:rPr lang="th-TH" sz="28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..............................................................................................................................................................................................</a:t>
              </a:r>
              <a:endParaRPr lang="en-US" sz="28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r>
                <a:rPr lang="th-TH" sz="28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๒. </a:t>
              </a:r>
              <a:r>
                <a:rPr lang="th-TH" sz="28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..............................................................................................................................................................................................</a:t>
              </a:r>
              <a:endParaRPr lang="en-US" sz="28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r>
                <a:rPr lang="th-TH" sz="28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๓. </a:t>
              </a:r>
              <a:r>
                <a:rPr lang="th-TH" sz="28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..............................................................................................................................................................................................</a:t>
              </a:r>
              <a:endParaRPr lang="en-US" sz="28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r>
                <a:rPr lang="th-TH" sz="28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๔. </a:t>
              </a:r>
              <a:r>
                <a:rPr lang="th-TH" sz="28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..............................................................................................................................................................................................</a:t>
              </a:r>
              <a:endParaRPr lang="en-US" sz="28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r>
                <a:rPr lang="th-TH" sz="28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๕. </a:t>
              </a:r>
              <a:r>
                <a:rPr lang="th-TH" sz="28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..............................................................................................................................................................................................</a:t>
              </a:r>
              <a:endParaRPr lang="en-US" sz="28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67" name="Group 41"/>
          <p:cNvGrpSpPr/>
          <p:nvPr/>
        </p:nvGrpSpPr>
        <p:grpSpPr>
          <a:xfrm>
            <a:off x="122549" y="4642338"/>
            <a:ext cx="11883921" cy="1781518"/>
            <a:chOff x="94414" y="785794"/>
            <a:chExt cx="8715436" cy="3143272"/>
          </a:xfrm>
        </p:grpSpPr>
        <p:sp>
          <p:nvSpPr>
            <p:cNvPr id="68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69" name="Rounded Rectangle 27"/>
            <p:cNvSpPr/>
            <p:nvPr/>
          </p:nvSpPr>
          <p:spPr>
            <a:xfrm>
              <a:off x="230212" y="857232"/>
              <a:ext cx="8429683" cy="723215"/>
            </a:xfrm>
            <a:prstGeom prst="roundRect">
              <a:avLst/>
            </a:prstGeom>
            <a:solidFill>
              <a:srgbClr val="FFC000"/>
            </a:solidFill>
            <a:ln w="12700"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ข้อเสนอแนะ/แนวทางพัฒนา (เพิ่มเติม) </a:t>
              </a:r>
              <a:r>
                <a:rPr lang="en-US" sz="2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:</a:t>
              </a:r>
            </a:p>
          </p:txBody>
        </p:sp>
      </p:grpSp>
      <p:sp>
        <p:nvSpPr>
          <p:cNvPr id="19" name="TextBox 30"/>
          <p:cNvSpPr txBox="1"/>
          <p:nvPr/>
        </p:nvSpPr>
        <p:spPr>
          <a:xfrm>
            <a:off x="122549" y="5092725"/>
            <a:ext cx="11679450" cy="181588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th-TH" sz="28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.......................................................................................................................................................................................................</a:t>
            </a:r>
            <a:endParaRPr lang="en-US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.......................................................................................................................................................................................................</a:t>
            </a:r>
          </a:p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.......................................................................................................................................................................................................</a:t>
            </a:r>
            <a:endParaRPr lang="en-US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en-US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7065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795" y="118374"/>
            <a:ext cx="12190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๑ พัฒนาบัณฑิตให้มีคุณภาพ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41"/>
          <p:cNvGrpSpPr/>
          <p:nvPr/>
        </p:nvGrpSpPr>
        <p:grpSpPr>
          <a:xfrm>
            <a:off x="94414" y="785793"/>
            <a:ext cx="8715436" cy="3164363"/>
            <a:chOff x="94414" y="785794"/>
            <a:chExt cx="8715436" cy="3143272"/>
          </a:xfrm>
        </p:grpSpPr>
        <p:sp>
          <p:nvSpPr>
            <p:cNvPr id="30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165852" y="857232"/>
              <a:ext cx="8572560" cy="57150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เป้าประสงค์ ๑.๑ </a:t>
              </a:r>
              <a:r>
                <a:rPr lang="th-TH" sz="2000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บัณฑิตมีคุณลักษณะตามนวลักษณ์ และกรอบมาตรฐานคุณวุฒิระดับอุดมศึกษาแห่งชาติ (</a:t>
              </a:r>
              <a:r>
                <a:rPr lang="en-US" sz="2000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TQF : </a:t>
              </a:r>
              <a:r>
                <a:rPr lang="en-US" sz="2000" b="1" dirty="0" err="1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HEd</a:t>
              </a:r>
              <a:r>
                <a:rPr lang="th-TH" sz="2000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2" name="Rounded Rectangle 29"/>
            <p:cNvSpPr/>
            <p:nvPr/>
          </p:nvSpPr>
          <p:spPr>
            <a:xfrm>
              <a:off x="163270" y="1500173"/>
              <a:ext cx="8575142" cy="220431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0800" rIns="18000" bIns="10800" rtlCol="0" anchor="ctr"/>
            <a:lstStyle/>
            <a:p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เป้าหมาย </a:t>
              </a:r>
              <a:r>
                <a:rPr lang="th-TH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(๒๕๖๐ – ๒๕๖๔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 </a:t>
              </a:r>
              <a:r>
                <a:rPr lang="en-US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: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33" name="Rounded Rectangle 24"/>
          <p:cNvSpPr/>
          <p:nvPr/>
        </p:nvSpPr>
        <p:spPr>
          <a:xfrm>
            <a:off x="8929750" y="785794"/>
            <a:ext cx="3166248" cy="3074892"/>
          </a:xfrm>
          <a:prstGeom prst="roundRect">
            <a:avLst>
              <a:gd name="adj" fmla="val 4639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7030A0"/>
                </a:solidFill>
              </a:ln>
              <a:latin typeface="TH SarabunPSK" panose="020B0500040200020003" pitchFamily="34" charset="-34"/>
              <a:cs typeface="TH SarabunPSK" pitchFamily="34" charset="-34"/>
            </a:endParaRPr>
          </a:p>
        </p:txBody>
      </p:sp>
      <p:grpSp>
        <p:nvGrpSpPr>
          <p:cNvPr id="34" name="Group 43"/>
          <p:cNvGrpSpPr/>
          <p:nvPr/>
        </p:nvGrpSpPr>
        <p:grpSpPr>
          <a:xfrm>
            <a:off x="8927998" y="3950157"/>
            <a:ext cx="3168000" cy="2550679"/>
            <a:chOff x="5952330" y="5407686"/>
            <a:chExt cx="3168000" cy="1093148"/>
          </a:xfrm>
        </p:grpSpPr>
        <p:sp>
          <p:nvSpPr>
            <p:cNvPr id="35" name="Rounded Rectangle 46"/>
            <p:cNvSpPr/>
            <p:nvPr/>
          </p:nvSpPr>
          <p:spPr>
            <a:xfrm>
              <a:off x="5952330" y="5407686"/>
              <a:ext cx="3168000" cy="1093148"/>
            </a:xfrm>
            <a:prstGeom prst="roundRect">
              <a:avLst>
                <a:gd name="adj" fmla="val 11888"/>
              </a:avLst>
            </a:prstGeom>
            <a:noFill/>
            <a:ln w="190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19050">
                  <a:solidFill>
                    <a:schemeClr val="tx1"/>
                  </a:solidFill>
                </a:ln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6" name="Rounded Rectangle 47"/>
            <p:cNvSpPr/>
            <p:nvPr/>
          </p:nvSpPr>
          <p:spPr>
            <a:xfrm>
              <a:off x="6023768" y="5440780"/>
              <a:ext cx="3025124" cy="204108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งบประมาณ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7" name="TextBox 48"/>
            <p:cNvSpPr txBox="1"/>
            <p:nvPr/>
          </p:nvSpPr>
          <p:spPr>
            <a:xfrm>
              <a:off x="6023768" y="5686708"/>
              <a:ext cx="3025124" cy="158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จำนวน............................บาท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46" name="Group 42"/>
          <p:cNvGrpSpPr/>
          <p:nvPr/>
        </p:nvGrpSpPr>
        <p:grpSpPr>
          <a:xfrm>
            <a:off x="94414" y="4000504"/>
            <a:ext cx="5715040" cy="2484000"/>
            <a:chOff x="94414" y="4000504"/>
            <a:chExt cx="5929354" cy="2484000"/>
          </a:xfrm>
        </p:grpSpPr>
        <p:sp>
          <p:nvSpPr>
            <p:cNvPr id="47" name="Rounded Rectangle 23"/>
            <p:cNvSpPr/>
            <p:nvPr/>
          </p:nvSpPr>
          <p:spPr>
            <a:xfrm>
              <a:off x="94414" y="4000504"/>
              <a:ext cx="5929354" cy="2484000"/>
            </a:xfrm>
            <a:prstGeom prst="roundRect">
              <a:avLst>
                <a:gd name="adj" fmla="val 5239"/>
              </a:avLst>
            </a:prstGeom>
            <a:ln w="19050"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48" name="Rounded Rectangle 39"/>
            <p:cNvSpPr/>
            <p:nvPr/>
          </p:nvSpPr>
          <p:spPr>
            <a:xfrm>
              <a:off x="165852" y="4071942"/>
              <a:ext cx="2928958" cy="431687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ผลการดำเนินงาน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49" name="TextBox 40"/>
            <p:cNvSpPr txBox="1"/>
            <p:nvPr/>
          </p:nvSpPr>
          <p:spPr>
            <a:xfrm>
              <a:off x="237290" y="4559037"/>
              <a:ext cx="5643602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สรุป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ผล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การ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…………….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54" name="Group 43"/>
          <p:cNvGrpSpPr/>
          <p:nvPr/>
        </p:nvGrpSpPr>
        <p:grpSpPr>
          <a:xfrm>
            <a:off x="5880892" y="4000504"/>
            <a:ext cx="2928958" cy="2484000"/>
            <a:chOff x="6095206" y="5429264"/>
            <a:chExt cx="2928958" cy="2484000"/>
          </a:xfrm>
        </p:grpSpPr>
        <p:sp>
          <p:nvSpPr>
            <p:cNvPr id="55" name="Rounded Rectangle 42"/>
            <p:cNvSpPr/>
            <p:nvPr/>
          </p:nvSpPr>
          <p:spPr>
            <a:xfrm>
              <a:off x="6095206" y="5429264"/>
              <a:ext cx="2928958" cy="2484000"/>
            </a:xfrm>
            <a:prstGeom prst="roundRect">
              <a:avLst>
                <a:gd name="adj" fmla="val 5707"/>
              </a:avLst>
            </a:prstGeom>
            <a:noFill/>
            <a:ln w="1905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56" name="Rounded Rectangle 43"/>
            <p:cNvSpPr/>
            <p:nvPr/>
          </p:nvSpPr>
          <p:spPr>
            <a:xfrm>
              <a:off x="6166644" y="5500702"/>
              <a:ext cx="2786082" cy="431687"/>
            </a:xfrm>
            <a:prstGeom prst="roundRect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CC0099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0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พื้นที่ดำเนินงาน/หน่วยงานที่เกี่ยวข้อง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57" name="TextBox 44"/>
            <p:cNvSpPr txBox="1"/>
            <p:nvPr/>
          </p:nvSpPr>
          <p:spPr>
            <a:xfrm>
              <a:off x="6141916" y="5987496"/>
              <a:ext cx="27860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พื้นที่ดำเนินงาน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___________________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</a:p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ตำบล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อำเภอ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จังหวัด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58" name="Rounded Rectangle 39"/>
          <p:cNvSpPr/>
          <p:nvPr/>
        </p:nvSpPr>
        <p:spPr>
          <a:xfrm>
            <a:off x="8999436" y="840226"/>
            <a:ext cx="3025124" cy="431687"/>
          </a:xfrm>
          <a:prstGeom prst="roundRect">
            <a:avLst/>
          </a:prstGeom>
          <a:gradFill flip="none" rotWithShape="1">
            <a:gsLst>
              <a:gs pos="0">
                <a:srgbClr val="9966FF">
                  <a:tint val="66000"/>
                  <a:satMod val="160000"/>
                </a:srgbClr>
              </a:gs>
              <a:gs pos="50000">
                <a:srgbClr val="9966FF">
                  <a:tint val="44500"/>
                  <a:satMod val="160000"/>
                </a:srgbClr>
              </a:gs>
              <a:gs pos="100000">
                <a:srgbClr val="9966F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10800" rIns="36000" bIns="10800"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บรรลุ/ไม่บรรลุ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7355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/>
        </p:nvSpPr>
        <p:spPr>
          <a:xfrm>
            <a:off x="-18757" y="5064355"/>
            <a:ext cx="12196690" cy="8353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38" y="327176"/>
            <a:ext cx="3435157" cy="4624651"/>
          </a:xfrm>
          <a:prstGeom prst="rect">
            <a:avLst/>
          </a:prstGeom>
        </p:spPr>
      </p:pic>
      <p:sp>
        <p:nvSpPr>
          <p:cNvPr id="10" name="กล่องข้อความ 9"/>
          <p:cNvSpPr txBox="1"/>
          <p:nvPr/>
        </p:nvSpPr>
        <p:spPr>
          <a:xfrm>
            <a:off x="-31761" y="5176898"/>
            <a:ext cx="122003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400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การประเมินผลแผนพัฒนามหาวิทยาลัยมหาจุฬาลงกรณราชวิทยาลัย ระยะที่ ๑๒ พ.ศ. ๒๕๖๐ - ๒๕๖๔</a:t>
            </a:r>
            <a:endParaRPr lang="en-US" sz="34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63671" y="5866220"/>
            <a:ext cx="62151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b="1" dirty="0" smtClean="0">
                <a:solidFill>
                  <a:srgbClr val="3333CC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ส่วนงาน......................................................</a:t>
            </a:r>
            <a:endParaRPr lang="th-TH" sz="4000" b="1" dirty="0">
              <a:solidFill>
                <a:srgbClr val="3333CC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5095" y="2045493"/>
            <a:ext cx="5339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F747BC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แทรกรูปภาพมุมมองส่วนงาน(ที่สวยที่สุด)</a:t>
            </a:r>
            <a:endParaRPr lang="th-TH" sz="3600" b="1" dirty="0">
              <a:solidFill>
                <a:srgbClr val="F747BC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5338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795" y="118374"/>
            <a:ext cx="12190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๑ พัฒนาบัณฑิตให้มีคุณภาพ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41"/>
          <p:cNvGrpSpPr/>
          <p:nvPr/>
        </p:nvGrpSpPr>
        <p:grpSpPr>
          <a:xfrm>
            <a:off x="94414" y="785794"/>
            <a:ext cx="8715436" cy="3074892"/>
            <a:chOff x="94414" y="785794"/>
            <a:chExt cx="8715436" cy="3143272"/>
          </a:xfrm>
        </p:grpSpPr>
        <p:sp>
          <p:nvSpPr>
            <p:cNvPr id="30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165852" y="857232"/>
              <a:ext cx="8572560" cy="57150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เป้าประสงค์ ๑.๒ หลักสูตรมีการบูรณาการหลักพระพุทธศาสนากับศาสตร์สมัยใหม่ที่เป็นนวัตกรรมพัฒนาจิตใจและการอยู่ร่วมกันอย่างสันติสุข</a:t>
              </a:r>
              <a:endParaRPr lang="en-US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2" name="Rounded Rectangle 29"/>
            <p:cNvSpPr/>
            <p:nvPr/>
          </p:nvSpPr>
          <p:spPr>
            <a:xfrm>
              <a:off x="163270" y="1500173"/>
              <a:ext cx="8575142" cy="220431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0800" rIns="18000" bIns="10800" rtlCol="0" anchor="ctr"/>
            <a:lstStyle/>
            <a:p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เป้าหมาย </a:t>
              </a:r>
              <a:r>
                <a:rPr lang="th-TH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(๒๕๖๐ – ๒๕๖๔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 </a:t>
              </a:r>
              <a:r>
                <a:rPr lang="en-US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: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33" name="Rounded Rectangle 24"/>
          <p:cNvSpPr/>
          <p:nvPr/>
        </p:nvSpPr>
        <p:spPr>
          <a:xfrm>
            <a:off x="8929750" y="785794"/>
            <a:ext cx="3166248" cy="3074892"/>
          </a:xfrm>
          <a:prstGeom prst="roundRect">
            <a:avLst>
              <a:gd name="adj" fmla="val 4639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7030A0"/>
                </a:solidFill>
              </a:ln>
              <a:latin typeface="TH SarabunPSK" panose="020B0500040200020003" pitchFamily="34" charset="-34"/>
              <a:cs typeface="TH SarabunPSK" pitchFamily="34" charset="-34"/>
            </a:endParaRPr>
          </a:p>
        </p:txBody>
      </p:sp>
      <p:grpSp>
        <p:nvGrpSpPr>
          <p:cNvPr id="34" name="Group 43"/>
          <p:cNvGrpSpPr/>
          <p:nvPr/>
        </p:nvGrpSpPr>
        <p:grpSpPr>
          <a:xfrm>
            <a:off x="8927998" y="3950157"/>
            <a:ext cx="3168000" cy="2550679"/>
            <a:chOff x="5952330" y="5407686"/>
            <a:chExt cx="3168000" cy="1093148"/>
          </a:xfrm>
        </p:grpSpPr>
        <p:sp>
          <p:nvSpPr>
            <p:cNvPr id="35" name="Rounded Rectangle 46"/>
            <p:cNvSpPr/>
            <p:nvPr/>
          </p:nvSpPr>
          <p:spPr>
            <a:xfrm>
              <a:off x="5952330" y="5407686"/>
              <a:ext cx="3168000" cy="1093148"/>
            </a:xfrm>
            <a:prstGeom prst="roundRect">
              <a:avLst>
                <a:gd name="adj" fmla="val 11888"/>
              </a:avLst>
            </a:prstGeom>
            <a:noFill/>
            <a:ln w="190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19050">
                  <a:solidFill>
                    <a:schemeClr val="tx1"/>
                  </a:solidFill>
                </a:ln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6" name="Rounded Rectangle 47"/>
            <p:cNvSpPr/>
            <p:nvPr/>
          </p:nvSpPr>
          <p:spPr>
            <a:xfrm>
              <a:off x="6023768" y="5440780"/>
              <a:ext cx="3025124" cy="204108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งบประมาณ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7" name="TextBox 48"/>
            <p:cNvSpPr txBox="1"/>
            <p:nvPr/>
          </p:nvSpPr>
          <p:spPr>
            <a:xfrm>
              <a:off x="6023768" y="5686708"/>
              <a:ext cx="3025124" cy="158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จำนวน...........................บาท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46" name="Group 42"/>
          <p:cNvGrpSpPr/>
          <p:nvPr/>
        </p:nvGrpSpPr>
        <p:grpSpPr>
          <a:xfrm>
            <a:off x="94414" y="4000504"/>
            <a:ext cx="5715040" cy="2484000"/>
            <a:chOff x="94414" y="4000504"/>
            <a:chExt cx="5929354" cy="2484000"/>
          </a:xfrm>
        </p:grpSpPr>
        <p:sp>
          <p:nvSpPr>
            <p:cNvPr id="47" name="Rounded Rectangle 23"/>
            <p:cNvSpPr/>
            <p:nvPr/>
          </p:nvSpPr>
          <p:spPr>
            <a:xfrm>
              <a:off x="94414" y="4000504"/>
              <a:ext cx="5929354" cy="2484000"/>
            </a:xfrm>
            <a:prstGeom prst="roundRect">
              <a:avLst>
                <a:gd name="adj" fmla="val 5239"/>
              </a:avLst>
            </a:prstGeom>
            <a:ln w="19050"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48" name="Rounded Rectangle 39"/>
            <p:cNvSpPr/>
            <p:nvPr/>
          </p:nvSpPr>
          <p:spPr>
            <a:xfrm>
              <a:off x="165852" y="4071942"/>
              <a:ext cx="2928958" cy="431687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ผลการดำเนินงาน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49" name="TextBox 40"/>
            <p:cNvSpPr txBox="1"/>
            <p:nvPr/>
          </p:nvSpPr>
          <p:spPr>
            <a:xfrm>
              <a:off x="237290" y="4573105"/>
              <a:ext cx="5643602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สรุป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ผล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การ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…………….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54" name="Group 43"/>
          <p:cNvGrpSpPr/>
          <p:nvPr/>
        </p:nvGrpSpPr>
        <p:grpSpPr>
          <a:xfrm>
            <a:off x="5880892" y="4000504"/>
            <a:ext cx="2928958" cy="2484000"/>
            <a:chOff x="6095206" y="5429264"/>
            <a:chExt cx="2928958" cy="2484000"/>
          </a:xfrm>
        </p:grpSpPr>
        <p:sp>
          <p:nvSpPr>
            <p:cNvPr id="55" name="Rounded Rectangle 42"/>
            <p:cNvSpPr/>
            <p:nvPr/>
          </p:nvSpPr>
          <p:spPr>
            <a:xfrm>
              <a:off x="6095206" y="5429264"/>
              <a:ext cx="2928958" cy="2484000"/>
            </a:xfrm>
            <a:prstGeom prst="roundRect">
              <a:avLst>
                <a:gd name="adj" fmla="val 5707"/>
              </a:avLst>
            </a:prstGeom>
            <a:noFill/>
            <a:ln w="1905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56" name="Rounded Rectangle 43"/>
            <p:cNvSpPr/>
            <p:nvPr/>
          </p:nvSpPr>
          <p:spPr>
            <a:xfrm>
              <a:off x="6166644" y="5500702"/>
              <a:ext cx="2786082" cy="431687"/>
            </a:xfrm>
            <a:prstGeom prst="roundRect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CC0099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0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พื้นที่ดำเนินงาน/หน่วยงานที่เกี่ยวข้อง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57" name="TextBox 44"/>
            <p:cNvSpPr txBox="1"/>
            <p:nvPr/>
          </p:nvSpPr>
          <p:spPr>
            <a:xfrm>
              <a:off x="6141916" y="5987496"/>
              <a:ext cx="27860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พื้นที่ดำเนินงาน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___________________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</a:p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ตำบล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อำเภอ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จังหวัด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58" name="Rounded Rectangle 39"/>
          <p:cNvSpPr/>
          <p:nvPr/>
        </p:nvSpPr>
        <p:spPr>
          <a:xfrm>
            <a:off x="8999436" y="840226"/>
            <a:ext cx="3025124" cy="431687"/>
          </a:xfrm>
          <a:prstGeom prst="roundRect">
            <a:avLst/>
          </a:prstGeom>
          <a:gradFill flip="none" rotWithShape="1">
            <a:gsLst>
              <a:gs pos="0">
                <a:srgbClr val="9966FF">
                  <a:tint val="66000"/>
                  <a:satMod val="160000"/>
                </a:srgbClr>
              </a:gs>
              <a:gs pos="50000">
                <a:srgbClr val="9966FF">
                  <a:tint val="44500"/>
                  <a:satMod val="160000"/>
                </a:srgbClr>
              </a:gs>
              <a:gs pos="100000">
                <a:srgbClr val="9966F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10800" rIns="36000" bIns="10800"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บรรลุ/ไม่บรรลุ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296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795" y="118374"/>
            <a:ext cx="12190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๑ พัฒนาบัณฑิตให้มีคุณภาพ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41"/>
          <p:cNvGrpSpPr/>
          <p:nvPr/>
        </p:nvGrpSpPr>
        <p:grpSpPr>
          <a:xfrm>
            <a:off x="94414" y="785794"/>
            <a:ext cx="8715436" cy="3074892"/>
            <a:chOff x="94414" y="785794"/>
            <a:chExt cx="8715436" cy="3143272"/>
          </a:xfrm>
        </p:grpSpPr>
        <p:sp>
          <p:nvSpPr>
            <p:cNvPr id="30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165852" y="857232"/>
              <a:ext cx="8572560" cy="57150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เป้าประสงค์ที่ ๑.๓ อาจารย์มีความรู้ความเชี่ยวชาญในศาสตร์และมีทักษะใน</a:t>
              </a:r>
              <a:r>
                <a:rPr lang="th-TH" sz="2000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การจัดกระบวนการ</a:t>
              </a:r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เรียนรู้ที่ทันสมัย</a:t>
              </a:r>
              <a:endParaRPr lang="en-US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2" name="Rounded Rectangle 29"/>
            <p:cNvSpPr/>
            <p:nvPr/>
          </p:nvSpPr>
          <p:spPr>
            <a:xfrm>
              <a:off x="163270" y="1500173"/>
              <a:ext cx="8575142" cy="220431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0800" rIns="18000" bIns="10800" rtlCol="0" anchor="ctr"/>
            <a:lstStyle/>
            <a:p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เป้าหมาย </a:t>
              </a:r>
              <a:r>
                <a:rPr lang="th-TH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(๒๕๖๐ – ๒๕๖๔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 </a:t>
              </a:r>
              <a:r>
                <a:rPr lang="en-US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: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33" name="Rounded Rectangle 24"/>
          <p:cNvSpPr/>
          <p:nvPr/>
        </p:nvSpPr>
        <p:spPr>
          <a:xfrm>
            <a:off x="8929750" y="785794"/>
            <a:ext cx="3166248" cy="3074892"/>
          </a:xfrm>
          <a:prstGeom prst="roundRect">
            <a:avLst>
              <a:gd name="adj" fmla="val 4639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7030A0"/>
                </a:solidFill>
              </a:ln>
              <a:latin typeface="TH SarabunPSK" panose="020B0500040200020003" pitchFamily="34" charset="-34"/>
              <a:cs typeface="TH SarabunPSK" pitchFamily="34" charset="-34"/>
            </a:endParaRPr>
          </a:p>
        </p:txBody>
      </p:sp>
      <p:grpSp>
        <p:nvGrpSpPr>
          <p:cNvPr id="34" name="Group 43"/>
          <p:cNvGrpSpPr/>
          <p:nvPr/>
        </p:nvGrpSpPr>
        <p:grpSpPr>
          <a:xfrm>
            <a:off x="8927998" y="3950157"/>
            <a:ext cx="3168000" cy="2550679"/>
            <a:chOff x="5952330" y="5407686"/>
            <a:chExt cx="3168000" cy="1093148"/>
          </a:xfrm>
        </p:grpSpPr>
        <p:sp>
          <p:nvSpPr>
            <p:cNvPr id="35" name="Rounded Rectangle 46"/>
            <p:cNvSpPr/>
            <p:nvPr/>
          </p:nvSpPr>
          <p:spPr>
            <a:xfrm>
              <a:off x="5952330" y="5407686"/>
              <a:ext cx="3168000" cy="1093148"/>
            </a:xfrm>
            <a:prstGeom prst="roundRect">
              <a:avLst>
                <a:gd name="adj" fmla="val 11888"/>
              </a:avLst>
            </a:prstGeom>
            <a:noFill/>
            <a:ln w="190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19050">
                  <a:solidFill>
                    <a:schemeClr val="tx1"/>
                  </a:solidFill>
                </a:ln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6" name="Rounded Rectangle 47"/>
            <p:cNvSpPr/>
            <p:nvPr/>
          </p:nvSpPr>
          <p:spPr>
            <a:xfrm>
              <a:off x="6023768" y="5440780"/>
              <a:ext cx="3025124" cy="204108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งบประมาณ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7" name="TextBox 48"/>
            <p:cNvSpPr txBox="1"/>
            <p:nvPr/>
          </p:nvSpPr>
          <p:spPr>
            <a:xfrm>
              <a:off x="6023768" y="5686708"/>
              <a:ext cx="3025124" cy="158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จำนวน............................บาท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46" name="Group 42"/>
          <p:cNvGrpSpPr/>
          <p:nvPr/>
        </p:nvGrpSpPr>
        <p:grpSpPr>
          <a:xfrm>
            <a:off x="94414" y="4000504"/>
            <a:ext cx="5715040" cy="2484000"/>
            <a:chOff x="94414" y="4000504"/>
            <a:chExt cx="5929354" cy="2484000"/>
          </a:xfrm>
        </p:grpSpPr>
        <p:sp>
          <p:nvSpPr>
            <p:cNvPr id="47" name="Rounded Rectangle 23"/>
            <p:cNvSpPr/>
            <p:nvPr/>
          </p:nvSpPr>
          <p:spPr>
            <a:xfrm>
              <a:off x="94414" y="4000504"/>
              <a:ext cx="5929354" cy="2484000"/>
            </a:xfrm>
            <a:prstGeom prst="roundRect">
              <a:avLst>
                <a:gd name="adj" fmla="val 5239"/>
              </a:avLst>
            </a:prstGeom>
            <a:ln w="19050"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48" name="Rounded Rectangle 39"/>
            <p:cNvSpPr/>
            <p:nvPr/>
          </p:nvSpPr>
          <p:spPr>
            <a:xfrm>
              <a:off x="165852" y="4071942"/>
              <a:ext cx="2928958" cy="431687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ผลการดำเนินงาน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49" name="TextBox 40"/>
            <p:cNvSpPr txBox="1"/>
            <p:nvPr/>
          </p:nvSpPr>
          <p:spPr>
            <a:xfrm>
              <a:off x="208099" y="4573105"/>
              <a:ext cx="5643602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สรุป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ผล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การ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…………….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54" name="Group 43"/>
          <p:cNvGrpSpPr/>
          <p:nvPr/>
        </p:nvGrpSpPr>
        <p:grpSpPr>
          <a:xfrm>
            <a:off x="5880892" y="4000504"/>
            <a:ext cx="2928958" cy="2484000"/>
            <a:chOff x="6095206" y="5429264"/>
            <a:chExt cx="2928958" cy="2484000"/>
          </a:xfrm>
        </p:grpSpPr>
        <p:sp>
          <p:nvSpPr>
            <p:cNvPr id="55" name="Rounded Rectangle 42"/>
            <p:cNvSpPr/>
            <p:nvPr/>
          </p:nvSpPr>
          <p:spPr>
            <a:xfrm>
              <a:off x="6095206" y="5429264"/>
              <a:ext cx="2928958" cy="2484000"/>
            </a:xfrm>
            <a:prstGeom prst="roundRect">
              <a:avLst>
                <a:gd name="adj" fmla="val 5707"/>
              </a:avLst>
            </a:prstGeom>
            <a:noFill/>
            <a:ln w="1905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56" name="Rounded Rectangle 43"/>
            <p:cNvSpPr/>
            <p:nvPr/>
          </p:nvSpPr>
          <p:spPr>
            <a:xfrm>
              <a:off x="6166644" y="5500702"/>
              <a:ext cx="2786082" cy="431687"/>
            </a:xfrm>
            <a:prstGeom prst="roundRect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CC0099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0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พื้นที่ดำเนินงาน/หน่วยงานที่เกี่ยวข้อง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57" name="TextBox 44"/>
            <p:cNvSpPr txBox="1"/>
            <p:nvPr/>
          </p:nvSpPr>
          <p:spPr>
            <a:xfrm>
              <a:off x="6141916" y="5987496"/>
              <a:ext cx="27860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พื้นที่ดำเนินงาน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___________________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</a:p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ตำบล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อำเภอ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จังหวัด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58" name="Rounded Rectangle 39"/>
          <p:cNvSpPr/>
          <p:nvPr/>
        </p:nvSpPr>
        <p:spPr>
          <a:xfrm>
            <a:off x="8999436" y="840226"/>
            <a:ext cx="3025124" cy="431687"/>
          </a:xfrm>
          <a:prstGeom prst="roundRect">
            <a:avLst/>
          </a:prstGeom>
          <a:gradFill flip="none" rotWithShape="1">
            <a:gsLst>
              <a:gs pos="0">
                <a:srgbClr val="9966FF">
                  <a:tint val="66000"/>
                  <a:satMod val="160000"/>
                </a:srgbClr>
              </a:gs>
              <a:gs pos="50000">
                <a:srgbClr val="9966FF">
                  <a:tint val="44500"/>
                  <a:satMod val="160000"/>
                </a:srgbClr>
              </a:gs>
              <a:gs pos="100000">
                <a:srgbClr val="9966F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10800" rIns="36000" bIns="10800"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บรรลุ/ไม่บรรลุ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8881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795" y="118374"/>
            <a:ext cx="12190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๑ พัฒนาบัณฑิตให้มีคุณภาพ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41"/>
          <p:cNvGrpSpPr/>
          <p:nvPr/>
        </p:nvGrpSpPr>
        <p:grpSpPr>
          <a:xfrm>
            <a:off x="94414" y="785794"/>
            <a:ext cx="8715436" cy="3074892"/>
            <a:chOff x="94414" y="785794"/>
            <a:chExt cx="8715436" cy="3143272"/>
          </a:xfrm>
        </p:grpSpPr>
        <p:sp>
          <p:nvSpPr>
            <p:cNvPr id="30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165852" y="857232"/>
              <a:ext cx="8572560" cy="57150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เป้าประสงค์ที่ ๑.๔ ทรัพยากรการเรียนรู้เพียงพอและเหมาะสม</a:t>
              </a:r>
              <a:endParaRPr lang="en-US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2" name="Rounded Rectangle 29"/>
            <p:cNvSpPr/>
            <p:nvPr/>
          </p:nvSpPr>
          <p:spPr>
            <a:xfrm>
              <a:off x="163270" y="1500173"/>
              <a:ext cx="8575142" cy="220431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0800" rIns="18000" bIns="10800" rtlCol="0" anchor="ctr"/>
            <a:lstStyle/>
            <a:p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เป้าหมาย </a:t>
              </a:r>
              <a:r>
                <a:rPr lang="th-TH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(๒๕๖๐ – ๒๕๖๔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 </a:t>
              </a:r>
              <a:r>
                <a:rPr lang="en-US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: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33" name="Rounded Rectangle 24"/>
          <p:cNvSpPr/>
          <p:nvPr/>
        </p:nvSpPr>
        <p:spPr>
          <a:xfrm>
            <a:off x="8929750" y="785794"/>
            <a:ext cx="3166248" cy="3074892"/>
          </a:xfrm>
          <a:prstGeom prst="roundRect">
            <a:avLst>
              <a:gd name="adj" fmla="val 4639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7030A0"/>
                </a:solidFill>
              </a:ln>
              <a:latin typeface="TH SarabunPSK" panose="020B0500040200020003" pitchFamily="34" charset="-34"/>
              <a:cs typeface="TH SarabunPSK" pitchFamily="34" charset="-34"/>
            </a:endParaRPr>
          </a:p>
        </p:txBody>
      </p:sp>
      <p:grpSp>
        <p:nvGrpSpPr>
          <p:cNvPr id="34" name="Group 43"/>
          <p:cNvGrpSpPr/>
          <p:nvPr/>
        </p:nvGrpSpPr>
        <p:grpSpPr>
          <a:xfrm>
            <a:off x="8927998" y="3950157"/>
            <a:ext cx="3168000" cy="2550679"/>
            <a:chOff x="5952330" y="5407686"/>
            <a:chExt cx="3168000" cy="1093148"/>
          </a:xfrm>
        </p:grpSpPr>
        <p:sp>
          <p:nvSpPr>
            <p:cNvPr id="35" name="Rounded Rectangle 46"/>
            <p:cNvSpPr/>
            <p:nvPr/>
          </p:nvSpPr>
          <p:spPr>
            <a:xfrm>
              <a:off x="5952330" y="5407686"/>
              <a:ext cx="3168000" cy="1093148"/>
            </a:xfrm>
            <a:prstGeom prst="roundRect">
              <a:avLst>
                <a:gd name="adj" fmla="val 11888"/>
              </a:avLst>
            </a:prstGeom>
            <a:noFill/>
            <a:ln w="190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19050">
                  <a:solidFill>
                    <a:schemeClr val="tx1"/>
                  </a:solidFill>
                </a:ln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6" name="Rounded Rectangle 47"/>
            <p:cNvSpPr/>
            <p:nvPr/>
          </p:nvSpPr>
          <p:spPr>
            <a:xfrm>
              <a:off x="6023768" y="5440780"/>
              <a:ext cx="3025124" cy="204108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งบประมาณ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7" name="TextBox 48"/>
            <p:cNvSpPr txBox="1"/>
            <p:nvPr/>
          </p:nvSpPr>
          <p:spPr>
            <a:xfrm>
              <a:off x="6023768" y="5686708"/>
              <a:ext cx="3025124" cy="158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จำนวน...........................บาท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46" name="Group 42"/>
          <p:cNvGrpSpPr/>
          <p:nvPr/>
        </p:nvGrpSpPr>
        <p:grpSpPr>
          <a:xfrm>
            <a:off x="94414" y="4000504"/>
            <a:ext cx="5715040" cy="2484000"/>
            <a:chOff x="94414" y="4000504"/>
            <a:chExt cx="5929354" cy="2484000"/>
          </a:xfrm>
        </p:grpSpPr>
        <p:sp>
          <p:nvSpPr>
            <p:cNvPr id="47" name="Rounded Rectangle 23"/>
            <p:cNvSpPr/>
            <p:nvPr/>
          </p:nvSpPr>
          <p:spPr>
            <a:xfrm>
              <a:off x="94414" y="4000504"/>
              <a:ext cx="5929354" cy="2484000"/>
            </a:xfrm>
            <a:prstGeom prst="roundRect">
              <a:avLst>
                <a:gd name="adj" fmla="val 5239"/>
              </a:avLst>
            </a:prstGeom>
            <a:ln w="19050"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48" name="Rounded Rectangle 39"/>
            <p:cNvSpPr/>
            <p:nvPr/>
          </p:nvSpPr>
          <p:spPr>
            <a:xfrm>
              <a:off x="165852" y="4071942"/>
              <a:ext cx="2928958" cy="431687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ผลการดำเนินงาน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49" name="TextBox 40"/>
            <p:cNvSpPr txBox="1"/>
            <p:nvPr/>
          </p:nvSpPr>
          <p:spPr>
            <a:xfrm>
              <a:off x="193504" y="4573105"/>
              <a:ext cx="5643602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สรุป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ผล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การ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…………….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54" name="Group 43"/>
          <p:cNvGrpSpPr/>
          <p:nvPr/>
        </p:nvGrpSpPr>
        <p:grpSpPr>
          <a:xfrm>
            <a:off x="5880892" y="4000504"/>
            <a:ext cx="2928958" cy="2484000"/>
            <a:chOff x="6095206" y="5429264"/>
            <a:chExt cx="2928958" cy="2484000"/>
          </a:xfrm>
        </p:grpSpPr>
        <p:sp>
          <p:nvSpPr>
            <p:cNvPr id="55" name="Rounded Rectangle 42"/>
            <p:cNvSpPr/>
            <p:nvPr/>
          </p:nvSpPr>
          <p:spPr>
            <a:xfrm>
              <a:off x="6095206" y="5429264"/>
              <a:ext cx="2928958" cy="2484000"/>
            </a:xfrm>
            <a:prstGeom prst="roundRect">
              <a:avLst>
                <a:gd name="adj" fmla="val 5707"/>
              </a:avLst>
            </a:prstGeom>
            <a:noFill/>
            <a:ln w="1905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56" name="Rounded Rectangle 43"/>
            <p:cNvSpPr/>
            <p:nvPr/>
          </p:nvSpPr>
          <p:spPr>
            <a:xfrm>
              <a:off x="6166644" y="5500702"/>
              <a:ext cx="2786082" cy="431687"/>
            </a:xfrm>
            <a:prstGeom prst="roundRect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CC0099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0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พื้นที่ดำเนินงาน/หน่วยงานที่เกี่ยวข้อง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57" name="TextBox 44"/>
            <p:cNvSpPr txBox="1"/>
            <p:nvPr/>
          </p:nvSpPr>
          <p:spPr>
            <a:xfrm>
              <a:off x="6141916" y="5987496"/>
              <a:ext cx="27860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พื้นที่ดำเนินงาน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___________________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</a:p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ตำบล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อำเภอ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จังหวัด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58" name="Rounded Rectangle 39"/>
          <p:cNvSpPr/>
          <p:nvPr/>
        </p:nvSpPr>
        <p:spPr>
          <a:xfrm>
            <a:off x="8999436" y="840226"/>
            <a:ext cx="3025124" cy="431687"/>
          </a:xfrm>
          <a:prstGeom prst="roundRect">
            <a:avLst/>
          </a:prstGeom>
          <a:gradFill flip="none" rotWithShape="1">
            <a:gsLst>
              <a:gs pos="0">
                <a:srgbClr val="9966FF">
                  <a:tint val="66000"/>
                  <a:satMod val="160000"/>
                </a:srgbClr>
              </a:gs>
              <a:gs pos="50000">
                <a:srgbClr val="9966FF">
                  <a:tint val="44500"/>
                  <a:satMod val="160000"/>
                </a:srgbClr>
              </a:gs>
              <a:gs pos="100000">
                <a:srgbClr val="9966F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10800" rIns="36000" bIns="10800"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บรรลุ/ไม่บรรลุ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7912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795" y="118374"/>
            <a:ext cx="12190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36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สรุปยุทธศาสตร์ที่ ๑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พัฒนาบัณฑิตให้มีคุณภาพ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41"/>
          <p:cNvGrpSpPr/>
          <p:nvPr/>
        </p:nvGrpSpPr>
        <p:grpSpPr>
          <a:xfrm>
            <a:off x="94414" y="785794"/>
            <a:ext cx="11925132" cy="3074892"/>
            <a:chOff x="94414" y="785794"/>
            <a:chExt cx="8715436" cy="3143272"/>
          </a:xfrm>
        </p:grpSpPr>
        <p:sp>
          <p:nvSpPr>
            <p:cNvPr id="30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165852" y="857232"/>
              <a:ext cx="8572560" cy="57150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สรุปการประเมิน</a:t>
              </a:r>
              <a:endParaRPr lang="en-US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2" name="Rounded Rectangle 29"/>
            <p:cNvSpPr/>
            <p:nvPr/>
          </p:nvSpPr>
          <p:spPr>
            <a:xfrm>
              <a:off x="163270" y="1500173"/>
              <a:ext cx="8575142" cy="220431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0800" rIns="18000" bIns="10800" rtlCol="0" anchor="ctr"/>
            <a:lstStyle/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54" name="Group 43"/>
          <p:cNvGrpSpPr/>
          <p:nvPr/>
        </p:nvGrpSpPr>
        <p:grpSpPr>
          <a:xfrm>
            <a:off x="94413" y="4000504"/>
            <a:ext cx="11925133" cy="2484000"/>
            <a:chOff x="6095206" y="5429264"/>
            <a:chExt cx="2928958" cy="2484000"/>
          </a:xfrm>
        </p:grpSpPr>
        <p:sp>
          <p:nvSpPr>
            <p:cNvPr id="55" name="Rounded Rectangle 42"/>
            <p:cNvSpPr/>
            <p:nvPr/>
          </p:nvSpPr>
          <p:spPr>
            <a:xfrm>
              <a:off x="6095206" y="5429264"/>
              <a:ext cx="2928958" cy="2484000"/>
            </a:xfrm>
            <a:prstGeom prst="roundRect">
              <a:avLst>
                <a:gd name="adj" fmla="val 5707"/>
              </a:avLst>
            </a:prstGeom>
            <a:noFill/>
            <a:ln w="1905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56" name="Rounded Rectangle 43"/>
            <p:cNvSpPr/>
            <p:nvPr/>
          </p:nvSpPr>
          <p:spPr>
            <a:xfrm>
              <a:off x="6166644" y="5500702"/>
              <a:ext cx="2786082" cy="431687"/>
            </a:xfrm>
            <a:prstGeom prst="roundRect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CC0099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แนวทางการแก้ไขและพัฒนา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02386" y="1589645"/>
            <a:ext cx="11526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สรุปผลการประเมินยุทธศาสตร์ที่ ๑ พัฒนาบัณฑิตให้มีคุณภาพ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........................................................................................................................................................................</a:t>
            </a:r>
          </a:p>
          <a:p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713" y="4597787"/>
            <a:ext cx="11526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แนวทางพัฒนายุทธศาสตร์ที่ ๑ พัฒนาบัณฑิตให้มีคุณภาพ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.......................................................................................................................................................</a:t>
            </a:r>
          </a:p>
          <a:p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055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795" y="118374"/>
            <a:ext cx="12190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๒ พัฒนางานวิจัยและนวัตกรรมให้มีคุณภาพทั้งในระดับชาติและนานาชาติ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41"/>
          <p:cNvGrpSpPr/>
          <p:nvPr/>
        </p:nvGrpSpPr>
        <p:grpSpPr>
          <a:xfrm>
            <a:off x="94414" y="785794"/>
            <a:ext cx="8715436" cy="3074892"/>
            <a:chOff x="94414" y="785794"/>
            <a:chExt cx="8715436" cy="3143272"/>
          </a:xfrm>
        </p:grpSpPr>
        <p:sp>
          <p:nvSpPr>
            <p:cNvPr id="30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165852" y="857232"/>
              <a:ext cx="8572560" cy="57150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เป้าประสงค์ ๒.๑ ผลงานวิจัย งานสร้างสรรค์และนวัตกรรมทางพระพุทธศาสนาเชิงบูรณาการ ส่งผลต่อการพัฒนาจิตใจและสังคมอย่างยั่งยืน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2" name="Rounded Rectangle 29"/>
            <p:cNvSpPr/>
            <p:nvPr/>
          </p:nvSpPr>
          <p:spPr>
            <a:xfrm>
              <a:off x="163270" y="1500173"/>
              <a:ext cx="8575142" cy="220431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0800" rIns="18000" bIns="10800" rtlCol="0" anchor="ctr"/>
            <a:lstStyle/>
            <a:p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เป้าหมาย </a:t>
              </a:r>
              <a:r>
                <a:rPr lang="th-TH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(๒๕๖๐ – ๒๕๖๔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 </a:t>
              </a:r>
              <a:r>
                <a:rPr lang="en-US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: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33" name="Rounded Rectangle 24"/>
          <p:cNvSpPr/>
          <p:nvPr/>
        </p:nvSpPr>
        <p:spPr>
          <a:xfrm>
            <a:off x="8929750" y="785794"/>
            <a:ext cx="3166248" cy="3074892"/>
          </a:xfrm>
          <a:prstGeom prst="roundRect">
            <a:avLst>
              <a:gd name="adj" fmla="val 4639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7030A0"/>
                </a:solidFill>
              </a:ln>
              <a:latin typeface="TH SarabunPSK" panose="020B0500040200020003" pitchFamily="34" charset="-34"/>
              <a:cs typeface="TH SarabunPSK" pitchFamily="34" charset="-34"/>
            </a:endParaRPr>
          </a:p>
        </p:txBody>
      </p:sp>
      <p:grpSp>
        <p:nvGrpSpPr>
          <p:cNvPr id="34" name="Group 43"/>
          <p:cNvGrpSpPr/>
          <p:nvPr/>
        </p:nvGrpSpPr>
        <p:grpSpPr>
          <a:xfrm>
            <a:off x="8927998" y="3950157"/>
            <a:ext cx="3168000" cy="2550679"/>
            <a:chOff x="5952330" y="5407686"/>
            <a:chExt cx="3168000" cy="1093148"/>
          </a:xfrm>
        </p:grpSpPr>
        <p:sp>
          <p:nvSpPr>
            <p:cNvPr id="35" name="Rounded Rectangle 46"/>
            <p:cNvSpPr/>
            <p:nvPr/>
          </p:nvSpPr>
          <p:spPr>
            <a:xfrm>
              <a:off x="5952330" y="5407686"/>
              <a:ext cx="3168000" cy="1093148"/>
            </a:xfrm>
            <a:prstGeom prst="roundRect">
              <a:avLst>
                <a:gd name="adj" fmla="val 11888"/>
              </a:avLst>
            </a:prstGeom>
            <a:noFill/>
            <a:ln w="190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19050">
                  <a:solidFill>
                    <a:schemeClr val="tx1"/>
                  </a:solidFill>
                </a:ln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6" name="Rounded Rectangle 47"/>
            <p:cNvSpPr/>
            <p:nvPr/>
          </p:nvSpPr>
          <p:spPr>
            <a:xfrm>
              <a:off x="6023768" y="5440780"/>
              <a:ext cx="3025124" cy="204108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งบประมาณ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7" name="TextBox 48"/>
            <p:cNvSpPr txBox="1"/>
            <p:nvPr/>
          </p:nvSpPr>
          <p:spPr>
            <a:xfrm>
              <a:off x="6023768" y="5686708"/>
              <a:ext cx="3025124" cy="158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จำนวน............................บาท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46" name="Group 42"/>
          <p:cNvGrpSpPr/>
          <p:nvPr/>
        </p:nvGrpSpPr>
        <p:grpSpPr>
          <a:xfrm>
            <a:off x="94414" y="4000504"/>
            <a:ext cx="5715040" cy="2484000"/>
            <a:chOff x="94414" y="4000504"/>
            <a:chExt cx="5929354" cy="2484000"/>
          </a:xfrm>
        </p:grpSpPr>
        <p:sp>
          <p:nvSpPr>
            <p:cNvPr id="47" name="Rounded Rectangle 23"/>
            <p:cNvSpPr/>
            <p:nvPr/>
          </p:nvSpPr>
          <p:spPr>
            <a:xfrm>
              <a:off x="94414" y="4000504"/>
              <a:ext cx="5929354" cy="2484000"/>
            </a:xfrm>
            <a:prstGeom prst="roundRect">
              <a:avLst>
                <a:gd name="adj" fmla="val 5239"/>
              </a:avLst>
            </a:prstGeom>
            <a:ln w="19050"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48" name="Rounded Rectangle 39"/>
            <p:cNvSpPr/>
            <p:nvPr/>
          </p:nvSpPr>
          <p:spPr>
            <a:xfrm>
              <a:off x="165852" y="4071942"/>
              <a:ext cx="2928958" cy="431687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ผลการดำเนินงาน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49" name="TextBox 40"/>
            <p:cNvSpPr txBox="1"/>
            <p:nvPr/>
          </p:nvSpPr>
          <p:spPr>
            <a:xfrm>
              <a:off x="208099" y="4559037"/>
              <a:ext cx="5643602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สรุป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ผล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การ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…………….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54" name="Group 43"/>
          <p:cNvGrpSpPr/>
          <p:nvPr/>
        </p:nvGrpSpPr>
        <p:grpSpPr>
          <a:xfrm>
            <a:off x="5880892" y="4000504"/>
            <a:ext cx="2928958" cy="2484000"/>
            <a:chOff x="6095206" y="5429264"/>
            <a:chExt cx="2928958" cy="2484000"/>
          </a:xfrm>
        </p:grpSpPr>
        <p:sp>
          <p:nvSpPr>
            <p:cNvPr id="55" name="Rounded Rectangle 42"/>
            <p:cNvSpPr/>
            <p:nvPr/>
          </p:nvSpPr>
          <p:spPr>
            <a:xfrm>
              <a:off x="6095206" y="5429264"/>
              <a:ext cx="2928958" cy="2484000"/>
            </a:xfrm>
            <a:prstGeom prst="roundRect">
              <a:avLst>
                <a:gd name="adj" fmla="val 5707"/>
              </a:avLst>
            </a:prstGeom>
            <a:noFill/>
            <a:ln w="1905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56" name="Rounded Rectangle 43"/>
            <p:cNvSpPr/>
            <p:nvPr/>
          </p:nvSpPr>
          <p:spPr>
            <a:xfrm>
              <a:off x="6166644" y="5500702"/>
              <a:ext cx="2786082" cy="431687"/>
            </a:xfrm>
            <a:prstGeom prst="roundRect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CC0099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0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พื้นที่ดำเนินงาน/หน่วยงานที่เกี่ยวข้อง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57" name="TextBox 44"/>
            <p:cNvSpPr txBox="1"/>
            <p:nvPr/>
          </p:nvSpPr>
          <p:spPr>
            <a:xfrm>
              <a:off x="6141916" y="5987496"/>
              <a:ext cx="27860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พื้นที่ดำเนินงาน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___________________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</a:p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ตำบล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อำเภอ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จังหวัด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58" name="Rounded Rectangle 39"/>
          <p:cNvSpPr/>
          <p:nvPr/>
        </p:nvSpPr>
        <p:spPr>
          <a:xfrm>
            <a:off x="8999436" y="840226"/>
            <a:ext cx="3025124" cy="431687"/>
          </a:xfrm>
          <a:prstGeom prst="roundRect">
            <a:avLst/>
          </a:prstGeom>
          <a:gradFill flip="none" rotWithShape="1">
            <a:gsLst>
              <a:gs pos="0">
                <a:srgbClr val="9966FF">
                  <a:tint val="66000"/>
                  <a:satMod val="160000"/>
                </a:srgbClr>
              </a:gs>
              <a:gs pos="50000">
                <a:srgbClr val="9966FF">
                  <a:tint val="44500"/>
                  <a:satMod val="160000"/>
                </a:srgbClr>
              </a:gs>
              <a:gs pos="100000">
                <a:srgbClr val="9966F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10800" rIns="36000" bIns="10800"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บรรลุ/ไม่บรรลุ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2722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795" y="118374"/>
            <a:ext cx="12190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๒ พัฒนางานวิจัยและนวัตกรรมให้มีคุณภาพทั้งในระดับชาติและนานาชาติ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41"/>
          <p:cNvGrpSpPr/>
          <p:nvPr/>
        </p:nvGrpSpPr>
        <p:grpSpPr>
          <a:xfrm>
            <a:off x="94414" y="785794"/>
            <a:ext cx="8715436" cy="3074892"/>
            <a:chOff x="94414" y="785794"/>
            <a:chExt cx="8715436" cy="3143272"/>
          </a:xfrm>
        </p:grpSpPr>
        <p:sp>
          <p:nvSpPr>
            <p:cNvPr id="30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165852" y="857232"/>
              <a:ext cx="8572560" cy="57150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เป้าประสงค์ที่ ๒.๒ ผลงานวิจัย งานสร้างสรรค์และนวัตกรรมได้รับการตีพิมพ์เผยแพร่ทั้งในระดับชาติและนานาชาติ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2" name="Rounded Rectangle 29"/>
            <p:cNvSpPr/>
            <p:nvPr/>
          </p:nvSpPr>
          <p:spPr>
            <a:xfrm>
              <a:off x="163270" y="1500173"/>
              <a:ext cx="8575142" cy="220431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0800" rIns="18000" bIns="10800" rtlCol="0" anchor="ctr"/>
            <a:lstStyle/>
            <a:p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เป้าหมาย </a:t>
              </a:r>
              <a:r>
                <a:rPr lang="th-TH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(๒๕๖๐ – ๒๕๖๔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 </a:t>
              </a:r>
              <a:r>
                <a:rPr lang="en-US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:</a:t>
              </a:r>
              <a:r>
                <a:rPr lang="th-TH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33" name="Rounded Rectangle 24"/>
          <p:cNvSpPr/>
          <p:nvPr/>
        </p:nvSpPr>
        <p:spPr>
          <a:xfrm>
            <a:off x="8929750" y="785794"/>
            <a:ext cx="3166248" cy="3074892"/>
          </a:xfrm>
          <a:prstGeom prst="roundRect">
            <a:avLst>
              <a:gd name="adj" fmla="val 4639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7030A0"/>
                </a:solidFill>
              </a:ln>
              <a:latin typeface="TH SarabunPSK" panose="020B0500040200020003" pitchFamily="34" charset="-34"/>
              <a:cs typeface="TH SarabunPSK" pitchFamily="34" charset="-34"/>
            </a:endParaRPr>
          </a:p>
        </p:txBody>
      </p:sp>
      <p:grpSp>
        <p:nvGrpSpPr>
          <p:cNvPr id="34" name="Group 43"/>
          <p:cNvGrpSpPr/>
          <p:nvPr/>
        </p:nvGrpSpPr>
        <p:grpSpPr>
          <a:xfrm>
            <a:off x="8927998" y="3950157"/>
            <a:ext cx="3168000" cy="2550679"/>
            <a:chOff x="5952330" y="5407686"/>
            <a:chExt cx="3168000" cy="1093148"/>
          </a:xfrm>
        </p:grpSpPr>
        <p:sp>
          <p:nvSpPr>
            <p:cNvPr id="35" name="Rounded Rectangle 46"/>
            <p:cNvSpPr/>
            <p:nvPr/>
          </p:nvSpPr>
          <p:spPr>
            <a:xfrm>
              <a:off x="5952330" y="5407686"/>
              <a:ext cx="3168000" cy="1093148"/>
            </a:xfrm>
            <a:prstGeom prst="roundRect">
              <a:avLst>
                <a:gd name="adj" fmla="val 11888"/>
              </a:avLst>
            </a:prstGeom>
            <a:noFill/>
            <a:ln w="1905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19050">
                  <a:solidFill>
                    <a:schemeClr val="tx1"/>
                  </a:solidFill>
                </a:ln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6" name="Rounded Rectangle 47"/>
            <p:cNvSpPr/>
            <p:nvPr/>
          </p:nvSpPr>
          <p:spPr>
            <a:xfrm>
              <a:off x="6023768" y="5440780"/>
              <a:ext cx="3025124" cy="204108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งบประมาณ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7" name="TextBox 48"/>
            <p:cNvSpPr txBox="1"/>
            <p:nvPr/>
          </p:nvSpPr>
          <p:spPr>
            <a:xfrm>
              <a:off x="6023768" y="5686708"/>
              <a:ext cx="3025124" cy="158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จำนวน............................บาท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46" name="Group 42"/>
          <p:cNvGrpSpPr/>
          <p:nvPr/>
        </p:nvGrpSpPr>
        <p:grpSpPr>
          <a:xfrm>
            <a:off x="94414" y="4000504"/>
            <a:ext cx="5715040" cy="2484000"/>
            <a:chOff x="94414" y="4000504"/>
            <a:chExt cx="5929354" cy="2484000"/>
          </a:xfrm>
        </p:grpSpPr>
        <p:sp>
          <p:nvSpPr>
            <p:cNvPr id="47" name="Rounded Rectangle 23"/>
            <p:cNvSpPr/>
            <p:nvPr/>
          </p:nvSpPr>
          <p:spPr>
            <a:xfrm>
              <a:off x="94414" y="4000504"/>
              <a:ext cx="5929354" cy="2484000"/>
            </a:xfrm>
            <a:prstGeom prst="roundRect">
              <a:avLst>
                <a:gd name="adj" fmla="val 5239"/>
              </a:avLst>
            </a:prstGeom>
            <a:ln w="19050"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48" name="Rounded Rectangle 39"/>
            <p:cNvSpPr/>
            <p:nvPr/>
          </p:nvSpPr>
          <p:spPr>
            <a:xfrm>
              <a:off x="165852" y="4071942"/>
              <a:ext cx="2928958" cy="431687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ผลการดำเนินงาน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49" name="TextBox 40"/>
            <p:cNvSpPr txBox="1"/>
            <p:nvPr/>
          </p:nvSpPr>
          <p:spPr>
            <a:xfrm>
              <a:off x="208099" y="4559037"/>
              <a:ext cx="5643602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สรุป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ผล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การ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…………….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54" name="Group 43"/>
          <p:cNvGrpSpPr/>
          <p:nvPr/>
        </p:nvGrpSpPr>
        <p:grpSpPr>
          <a:xfrm>
            <a:off x="5880892" y="4000504"/>
            <a:ext cx="2928958" cy="2484000"/>
            <a:chOff x="6095206" y="5429264"/>
            <a:chExt cx="2928958" cy="2484000"/>
          </a:xfrm>
        </p:grpSpPr>
        <p:sp>
          <p:nvSpPr>
            <p:cNvPr id="55" name="Rounded Rectangle 42"/>
            <p:cNvSpPr/>
            <p:nvPr/>
          </p:nvSpPr>
          <p:spPr>
            <a:xfrm>
              <a:off x="6095206" y="5429264"/>
              <a:ext cx="2928958" cy="2484000"/>
            </a:xfrm>
            <a:prstGeom prst="roundRect">
              <a:avLst>
                <a:gd name="adj" fmla="val 5707"/>
              </a:avLst>
            </a:prstGeom>
            <a:noFill/>
            <a:ln w="1905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56" name="Rounded Rectangle 43"/>
            <p:cNvSpPr/>
            <p:nvPr/>
          </p:nvSpPr>
          <p:spPr>
            <a:xfrm>
              <a:off x="6166644" y="5500702"/>
              <a:ext cx="2786082" cy="431687"/>
            </a:xfrm>
            <a:prstGeom prst="roundRect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CC0099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0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พื้นที่ดำเนินงาน/หน่วยงานที่เกี่ยวข้อง</a:t>
              </a:r>
              <a:endPara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57" name="TextBox 44"/>
            <p:cNvSpPr txBox="1"/>
            <p:nvPr/>
          </p:nvSpPr>
          <p:spPr>
            <a:xfrm>
              <a:off x="6141916" y="5987496"/>
              <a:ext cx="27860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พื้นที่ดำเนินงาน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__________________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</a:p>
            <a:p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ตำบล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 อำเภอ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r>
                <a:rPr lang="th-TH" b="1" dirty="0" smtClean="0">
                  <a:latin typeface="TH SarabunPSK" pitchFamily="34" charset="-34"/>
                  <a:cs typeface="TH SarabunPSK" pitchFamily="34" charset="-34"/>
                </a:rPr>
                <a:t>จังหวัด</a:t>
              </a:r>
              <a:r>
                <a:rPr lang="en-US" b="1" dirty="0" smtClean="0">
                  <a:latin typeface="TH SarabunPSK" pitchFamily="34" charset="-34"/>
                  <a:cs typeface="TH SarabunPSK" pitchFamily="34" charset="-34"/>
                </a:rPr>
                <a:t>_____ </a:t>
              </a:r>
              <a:endParaRPr lang="en-US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58" name="Rounded Rectangle 39"/>
          <p:cNvSpPr/>
          <p:nvPr/>
        </p:nvSpPr>
        <p:spPr>
          <a:xfrm>
            <a:off x="8999436" y="840226"/>
            <a:ext cx="3025124" cy="431687"/>
          </a:xfrm>
          <a:prstGeom prst="roundRect">
            <a:avLst/>
          </a:prstGeom>
          <a:gradFill flip="none" rotWithShape="1">
            <a:gsLst>
              <a:gs pos="0">
                <a:srgbClr val="9966FF">
                  <a:tint val="66000"/>
                  <a:satMod val="160000"/>
                </a:srgbClr>
              </a:gs>
              <a:gs pos="50000">
                <a:srgbClr val="9966FF">
                  <a:tint val="44500"/>
                  <a:satMod val="160000"/>
                </a:srgbClr>
              </a:gs>
              <a:gs pos="100000">
                <a:srgbClr val="9966F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10800" rIns="36000" bIns="10800"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บรรลุ/ไม่บรรลุ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4287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795" y="118374"/>
            <a:ext cx="12190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" rIns="18000">
            <a:spAutoFit/>
          </a:bodyPr>
          <a:lstStyle/>
          <a:p>
            <a:pPr algn="ctr"/>
            <a:r>
              <a:rPr lang="th-TH" sz="36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สรุป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๒ พัฒนางานวิจัยและนวัตกรรมให้มีคุณภาพทั้งในระดับชาติและนานาชาติ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9" name="Group 41"/>
          <p:cNvGrpSpPr/>
          <p:nvPr/>
        </p:nvGrpSpPr>
        <p:grpSpPr>
          <a:xfrm>
            <a:off x="94414" y="785794"/>
            <a:ext cx="11925132" cy="3074892"/>
            <a:chOff x="94414" y="785794"/>
            <a:chExt cx="8715436" cy="3143272"/>
          </a:xfrm>
        </p:grpSpPr>
        <p:sp>
          <p:nvSpPr>
            <p:cNvPr id="30" name="Rounded Rectangle 22"/>
            <p:cNvSpPr/>
            <p:nvPr/>
          </p:nvSpPr>
          <p:spPr>
            <a:xfrm>
              <a:off x="94414" y="785794"/>
              <a:ext cx="8715436" cy="3143272"/>
            </a:xfrm>
            <a:prstGeom prst="roundRect">
              <a:avLst>
                <a:gd name="adj" fmla="val 5239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31" name="Rounded Rectangle 27"/>
            <p:cNvSpPr/>
            <p:nvPr/>
          </p:nvSpPr>
          <p:spPr>
            <a:xfrm>
              <a:off x="165852" y="857232"/>
              <a:ext cx="8572560" cy="57150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สรุปการประเมิน</a:t>
              </a:r>
              <a:endParaRPr lang="en-US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2" name="Rounded Rectangle 29"/>
            <p:cNvSpPr/>
            <p:nvPr/>
          </p:nvSpPr>
          <p:spPr>
            <a:xfrm>
              <a:off x="163270" y="1500173"/>
              <a:ext cx="8575142" cy="220431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0800" rIns="18000" bIns="10800" rtlCol="0" anchor="ctr"/>
            <a:lstStyle/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54" name="Group 43"/>
          <p:cNvGrpSpPr/>
          <p:nvPr/>
        </p:nvGrpSpPr>
        <p:grpSpPr>
          <a:xfrm>
            <a:off x="94413" y="4000504"/>
            <a:ext cx="11925133" cy="2484000"/>
            <a:chOff x="6095206" y="5429264"/>
            <a:chExt cx="2928958" cy="2484000"/>
          </a:xfrm>
        </p:grpSpPr>
        <p:sp>
          <p:nvSpPr>
            <p:cNvPr id="55" name="Rounded Rectangle 42"/>
            <p:cNvSpPr/>
            <p:nvPr/>
          </p:nvSpPr>
          <p:spPr>
            <a:xfrm>
              <a:off x="6095206" y="5429264"/>
              <a:ext cx="2928958" cy="2484000"/>
            </a:xfrm>
            <a:prstGeom prst="roundRect">
              <a:avLst>
                <a:gd name="adj" fmla="val 5707"/>
              </a:avLst>
            </a:prstGeom>
            <a:noFill/>
            <a:ln w="1905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H SarabunPSK" panose="020B0500040200020003" pitchFamily="34" charset="-34"/>
                <a:cs typeface="TH SarabunPSK" pitchFamily="34" charset="-34"/>
              </a:endParaRPr>
            </a:p>
          </p:txBody>
        </p:sp>
        <p:sp>
          <p:nvSpPr>
            <p:cNvPr id="56" name="Rounded Rectangle 43"/>
            <p:cNvSpPr/>
            <p:nvPr/>
          </p:nvSpPr>
          <p:spPr>
            <a:xfrm>
              <a:off x="6166644" y="5500702"/>
              <a:ext cx="2786082" cy="431687"/>
            </a:xfrm>
            <a:prstGeom prst="roundRect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rgbClr val="CC0099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แนวทางการแก้ไขและพัฒนา</a:t>
              </a:r>
              <a:endParaRPr lang="en-U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02386" y="1575577"/>
            <a:ext cx="11526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สรุปผลการประเมินยุทธศาสตร์ที่ ๒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พัฒนางานวิจัยและนวัตกรรมให้มีคุณภาพทั้งในระดับชาติและนานาชาติ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..........................................................................................</a:t>
            </a:r>
          </a:p>
          <a:p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2849" y="4589024"/>
            <a:ext cx="11526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แนวทางพัฒนายุทธศาสตร์ที่ ๒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พัฒนางานวิจัยและนวัตกรรมให้มีคุณภาพทั้งในระดับชาติและนานาชาติ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....................................................................................</a:t>
            </a:r>
          </a:p>
          <a:p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626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งานนำเสนอ3" id="{CAAB7B2F-2279-426B-B494-AA0CF9553FCD}" vid="{C6D66CA2-A611-4CFD-815E-97571C331017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</TotalTime>
  <Words>1348</Words>
  <Application>Microsoft Office PowerPoint</Application>
  <PresentationFormat>กำหนดเอง</PresentationFormat>
  <Paragraphs>284</Paragraphs>
  <Slides>20</Slides>
  <Notes>0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20</vt:i4>
      </vt:variant>
    </vt:vector>
  </HeadingPairs>
  <TitlesOfParts>
    <vt:vector size="27" baseType="lpstr">
      <vt:lpstr>Arial</vt:lpstr>
      <vt:lpstr>Angsana New</vt:lpstr>
      <vt:lpstr>TH SarabunPSK</vt:lpstr>
      <vt:lpstr>Calibri</vt:lpstr>
      <vt:lpstr>Calibri Light</vt:lpstr>
      <vt:lpstr>Cordia New</vt:lpstr>
      <vt:lpstr>ธีมของ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DELL</dc:creator>
  <cp:lastModifiedBy>MCU</cp:lastModifiedBy>
  <cp:revision>19</cp:revision>
  <cp:lastPrinted>2021-03-08T03:07:24Z</cp:lastPrinted>
  <dcterms:created xsi:type="dcterms:W3CDTF">2021-03-05T07:38:38Z</dcterms:created>
  <dcterms:modified xsi:type="dcterms:W3CDTF">2021-03-09T06:44:31Z</dcterms:modified>
</cp:coreProperties>
</file>